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0.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1.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4.xml" ContentType="application/vnd.openxmlformats-officedocument.theme+xml"/>
  <Override PartName="/ppt/slideLayouts/slideLayout115.xml" ContentType="application/vnd.openxmlformats-officedocument.presentationml.slideLayout+xml"/>
  <Override PartName="/ppt/theme/theme1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 id="2147496510" r:id="rId20"/>
  </p:sldMasterIdLst>
  <p:notesMasterIdLst>
    <p:notesMasterId r:id="rId48"/>
  </p:notesMasterIdLst>
  <p:sldIdLst>
    <p:sldId id="2147479837" r:id="rId21"/>
    <p:sldId id="2147479927" r:id="rId22"/>
    <p:sldId id="2147479928" r:id="rId23"/>
    <p:sldId id="2147479956" r:id="rId24"/>
    <p:sldId id="2147479953" r:id="rId25"/>
    <p:sldId id="2147479954" r:id="rId26"/>
    <p:sldId id="2147479950" r:id="rId27"/>
    <p:sldId id="2147479952" r:id="rId28"/>
    <p:sldId id="2147479944" r:id="rId29"/>
    <p:sldId id="2147479951" r:id="rId30"/>
    <p:sldId id="2147479946" r:id="rId31"/>
    <p:sldId id="2147479945" r:id="rId32"/>
    <p:sldId id="2147479947" r:id="rId33"/>
    <p:sldId id="2147479948" r:id="rId34"/>
    <p:sldId id="2147479949" r:id="rId35"/>
    <p:sldId id="2147479958" r:id="rId36"/>
    <p:sldId id="2147479957" r:id="rId37"/>
    <p:sldId id="2147479932" r:id="rId38"/>
    <p:sldId id="2147470467" r:id="rId39"/>
    <p:sldId id="2147470456" r:id="rId40"/>
    <p:sldId id="2147470462" r:id="rId41"/>
    <p:sldId id="2147470470" r:id="rId42"/>
    <p:sldId id="2147470460" r:id="rId43"/>
    <p:sldId id="2147470454" r:id="rId44"/>
    <p:sldId id="2147470465" r:id="rId45"/>
    <p:sldId id="2147470463" r:id="rId46"/>
    <p:sldId id="214747992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76675"/>
  </p:normalViewPr>
  <p:slideViewPr>
    <p:cSldViewPr snapToGrid="0">
      <p:cViewPr varScale="1">
        <p:scale>
          <a:sx n="41" d="100"/>
          <a:sy n="41" d="100"/>
        </p:scale>
        <p:origin x="1018" y="17"/>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93081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26</a:t>
            </a:fld>
            <a:endParaRPr lang="en-US"/>
          </a:p>
        </p:txBody>
      </p:sp>
    </p:spTree>
    <p:extLst>
      <p:ext uri="{BB962C8B-B14F-4D97-AF65-F5344CB8AC3E}">
        <p14:creationId xmlns:p14="http://schemas.microsoft.com/office/powerpoint/2010/main" val="1963056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4DF49C-5C2D-481A-8F14-557337BE0469}" type="slidenum">
              <a:rPr lang="en-GB" smtClean="0"/>
              <a:t>27</a:t>
            </a:fld>
            <a:endParaRPr lang="en-GB"/>
          </a:p>
        </p:txBody>
      </p:sp>
    </p:spTree>
    <p:extLst>
      <p:ext uri="{BB962C8B-B14F-4D97-AF65-F5344CB8AC3E}">
        <p14:creationId xmlns:p14="http://schemas.microsoft.com/office/powerpoint/2010/main" val="2827019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14/03/2023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4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3701457633"/>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30917072"/>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34718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4041827"/>
      </p:ext>
    </p:extLst>
  </p:cSld>
  <p:clrMapOvr>
    <a:masterClrMapping/>
  </p:clrMapOvr>
  <p:transition>
    <p:fade/>
  </p:transition>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194355"/>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7565543"/>
      </p:ext>
    </p:extLst>
  </p:cSld>
  <p:clrMapOvr>
    <a:masterClrMapping/>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8293082"/>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42269748"/>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272742267"/>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3273460770"/>
      </p:ext>
    </p:extLst>
  </p:cSld>
  <p:clrMapOvr>
    <a:masterClrMapping/>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2327586379"/>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39830306"/>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97464853"/>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397541917"/>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0903313"/>
      </p:ext>
    </p:extLst>
  </p:cSld>
  <p:clrMapOvr>
    <a:masterClrMapping/>
  </p:clrMapOvr>
  <p:transition>
    <p:fade/>
  </p:transition>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98405798"/>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1458327"/>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0980641"/>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2143392"/>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5904688"/>
      </p:ext>
    </p:extLst>
  </p:cSld>
  <p:clrMapOvr>
    <a:masterClrMapping/>
  </p:clrMapOvr>
  <p:transition>
    <p:fade/>
  </p:transition>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6395166"/>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66630534"/>
      </p:ext>
    </p:extLst>
  </p:cSld>
  <p:clrMapOvr>
    <a:masterClrMapping/>
  </p:clrMapOvr>
  <p:transition>
    <p:fade/>
  </p:transition>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212941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4528096"/>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4115382"/>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9353916"/>
      </p:ext>
    </p:extLst>
  </p:cSld>
  <p:clrMapOvr>
    <a:masterClrMapping/>
  </p:clrMapOvr>
  <p:transition>
    <p:fade/>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0519174"/>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8535482"/>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3155584857"/>
      </p:ext>
    </p:extLst>
  </p:cSld>
  <p:clrMapOvr>
    <a:masterClrMapping/>
  </p:clrMapOvr>
  <p:transition>
    <p:fade/>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046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C3DE-578F-5C21-E932-0EF2A49E9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F0FEA-851C-0B5E-D816-084D0F47D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84638-432F-F054-9BBB-50838C2A4506}"/>
              </a:ext>
            </a:extLst>
          </p:cNvPr>
          <p:cNvSpPr>
            <a:spLocks noGrp="1"/>
          </p:cNvSpPr>
          <p:nvPr>
            <p:ph type="dt" sz="half" idx="10"/>
          </p:nvPr>
        </p:nvSpPr>
        <p:spPr/>
        <p:txBody>
          <a:bodyPr/>
          <a:lstStyle/>
          <a:p>
            <a:fld id="{4A69480B-331C-413A-831F-20321A646A11}" type="datetimeFigureOut">
              <a:rPr lang="en-US" smtClean="0"/>
              <a:t>3/14/2023</a:t>
            </a:fld>
            <a:endParaRPr lang="en-US"/>
          </a:p>
        </p:txBody>
      </p:sp>
      <p:sp>
        <p:nvSpPr>
          <p:cNvPr id="5" name="Footer Placeholder 4">
            <a:extLst>
              <a:ext uri="{FF2B5EF4-FFF2-40B4-BE49-F238E27FC236}">
                <a16:creationId xmlns:a16="http://schemas.microsoft.com/office/drawing/2014/main" id="{26C7BA2D-684D-B25A-4232-69152430B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CF972-BDFB-5C5F-F05D-6698BF3B3611}"/>
              </a:ext>
            </a:extLst>
          </p:cNvPr>
          <p:cNvSpPr>
            <a:spLocks noGrp="1"/>
          </p:cNvSpPr>
          <p:nvPr>
            <p:ph type="sldNum" sz="quarter" idx="12"/>
          </p:nvPr>
        </p:nvSpPr>
        <p:spPr/>
        <p:txBody>
          <a:bodyPr/>
          <a:lstStyle/>
          <a:p>
            <a:fld id="{50019D1F-99FB-4A33-B5A9-3E162B5943B7}" type="slidenum">
              <a:rPr lang="en-US" smtClean="0"/>
              <a:t>‹#›</a:t>
            </a:fld>
            <a:endParaRPr lang="en-US"/>
          </a:p>
        </p:txBody>
      </p:sp>
    </p:spTree>
    <p:extLst>
      <p:ext uri="{BB962C8B-B14F-4D97-AF65-F5344CB8AC3E}">
        <p14:creationId xmlns:p14="http://schemas.microsoft.com/office/powerpoint/2010/main" val="288796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3/14/2023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1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15.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11.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9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1.emf"/><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emf"/><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1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emf"/><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6.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emf"/><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7.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5.xml"/><Relationship Id="rId7" Type="http://schemas.openxmlformats.org/officeDocument/2006/relationships/image" Target="../media/image10.emf"/><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9.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54615337"/>
      </p:ext>
    </p:extLst>
  </p:cSld>
  <p:clrMap bg1="lt1" tx1="dk1" bg2="lt2" tx2="dk2" accent1="accent1" accent2="accent2" accent3="accent3" accent4="accent4" accent5="accent5" accent6="accent6" hlink="hlink" folHlink="folHlink"/>
  <p:sldLayoutIdLst>
    <p:sldLayoutId id="2147496511" r:id="rId1"/>
    <p:sldLayoutId id="2147496512" r:id="rId2"/>
    <p:sldLayoutId id="2147496513" r:id="rId3"/>
    <p:sldLayoutId id="2147496514" r:id="rId4"/>
    <p:sldLayoutId id="2147496515" r:id="rId5"/>
    <p:sldLayoutId id="2147496516" r:id="rId6"/>
    <p:sldLayoutId id="2147496517" r:id="rId7"/>
    <p:sldLayoutId id="2147496518" r:id="rId8"/>
    <p:sldLayoutId id="2147496519" r:id="rId9"/>
    <p:sldLayoutId id="2147496520" r:id="rId10"/>
    <p:sldLayoutId id="2147496521" r:id="rId11"/>
    <p:sldLayoutId id="2147496522" r:id="rId12"/>
    <p:sldLayoutId id="2147496523" r:id="rId13"/>
    <p:sldLayoutId id="2147496524" r:id="rId14"/>
    <p:sldLayoutId id="2147496525" r:id="rId15"/>
    <p:sldLayoutId id="2147496526" r:id="rId16"/>
    <p:sldLayoutId id="2147496527" r:id="rId17"/>
    <p:sldLayoutId id="2147496528" r:id="rId18"/>
    <p:sldLayoutId id="2147496529" r:id="rId19"/>
    <p:sldLayoutId id="2147496530" r:id="rId20"/>
    <p:sldLayoutId id="2147496531" r:id="rId21"/>
    <p:sldLayoutId id="2147496532" r:id="rId22"/>
    <p:sldLayoutId id="2147496533" r:id="rId23"/>
    <p:sldLayoutId id="2147496534" r:id="rId24"/>
    <p:sldLayoutId id="2147496535" r:id="rId25"/>
    <p:sldLayoutId id="2147496536" r:id="rId26"/>
    <p:sldLayoutId id="2147496537" r:id="rId27"/>
    <p:sldLayoutId id="2147496538" r:id="rId28"/>
    <p:sldLayoutId id="2147496539" r:id="rId29"/>
    <p:sldLayoutId id="2147496540" r:id="rId30"/>
    <p:sldLayoutId id="2147496541"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6506" r:id="rId7"/>
    <p:sldLayoutId id="2147496542" r:id="rId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54068" y="3213556"/>
            <a:ext cx="4923774" cy="430887"/>
          </a:xfrm>
        </p:spPr>
        <p:txBody>
          <a:bodyPr/>
          <a:lstStyle/>
          <a:p>
            <a:r>
              <a:rPr lang="zh-CN" altLang="en-US" sz="2800" dirty="0"/>
              <a:t>提示工程，嵌入和微调</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E86047D5-3665-CE46-3728-FF00EEB10DF4}"/>
              </a:ext>
            </a:extLst>
          </p:cNvPr>
          <p:cNvGrpSpPr/>
          <p:nvPr/>
        </p:nvGrpSpPr>
        <p:grpSpPr>
          <a:xfrm>
            <a:off x="497840" y="1015047"/>
            <a:ext cx="11196321" cy="4827904"/>
            <a:chOff x="0" y="0"/>
            <a:chExt cx="11196829" cy="4828032"/>
          </a:xfrm>
        </p:grpSpPr>
        <p:sp>
          <p:nvSpPr>
            <p:cNvPr id="3" name="Shape 1590">
              <a:extLst>
                <a:ext uri="{FF2B5EF4-FFF2-40B4-BE49-F238E27FC236}">
                  <a16:creationId xmlns:a16="http://schemas.microsoft.com/office/drawing/2014/main" id="{E625619A-C647-EDAF-1959-81FD4E7D7B8D}"/>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ln w="0" cap="flat">
              <a:miter lim="127000"/>
            </a:ln>
          </p:spPr>
          <p:style>
            <a:lnRef idx="0">
              <a:srgbClr val="000000">
                <a:alpha val="0"/>
              </a:srgbClr>
            </a:lnRef>
            <a:fillRef idx="1">
              <a:srgbClr val="0070C0"/>
            </a:fillRef>
            <a:effectRef idx="0">
              <a:scrgbClr r="0" g="0" b="0"/>
            </a:effectRef>
            <a:fontRef idx="none"/>
          </p:style>
          <p:txBody>
            <a:bodyPr/>
            <a:lstStyle/>
            <a:p>
              <a:endParaRPr lang="zh-CN" altLang="en-US"/>
            </a:p>
          </p:txBody>
        </p:sp>
        <p:sp>
          <p:nvSpPr>
            <p:cNvPr id="4" name="Shape 1596">
              <a:extLst>
                <a:ext uri="{FF2B5EF4-FFF2-40B4-BE49-F238E27FC236}">
                  <a16:creationId xmlns:a16="http://schemas.microsoft.com/office/drawing/2014/main" id="{453B4FB6-1CC5-DC06-8238-C5B2206B4D99}"/>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zh-CN" altLang="en-US"/>
            </a:p>
          </p:txBody>
        </p:sp>
        <p:sp>
          <p:nvSpPr>
            <p:cNvPr id="6" name="Rectangle 5">
              <a:extLst>
                <a:ext uri="{FF2B5EF4-FFF2-40B4-BE49-F238E27FC236}">
                  <a16:creationId xmlns:a16="http://schemas.microsoft.com/office/drawing/2014/main" id="{781DE398-0220-A80D-29D9-25387DDA1D73}"/>
                </a:ext>
              </a:extLst>
            </p:cNvPr>
            <p:cNvSpPr/>
            <p:nvPr/>
          </p:nvSpPr>
          <p:spPr>
            <a:xfrm>
              <a:off x="476098" y="207611"/>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510937A9-EBF7-BA27-ED16-04FE5053C62F}"/>
                </a:ext>
              </a:extLst>
            </p:cNvPr>
            <p:cNvSpPr/>
            <p:nvPr/>
          </p:nvSpPr>
          <p:spPr>
            <a:xfrm>
              <a:off x="706222" y="207611"/>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格式要求</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BFF62ECA-CC35-BC78-B7AE-CC9FFEB616F7}"/>
                </a:ext>
              </a:extLst>
            </p:cNvPr>
            <p:cNvSpPr/>
            <p:nvPr/>
          </p:nvSpPr>
          <p:spPr>
            <a:xfrm>
              <a:off x="476098" y="654397"/>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58831E0A-50CB-6E0F-DD87-C24FE9E200AF}"/>
                </a:ext>
              </a:extLst>
            </p:cNvPr>
            <p:cNvSpPr/>
            <p:nvPr/>
          </p:nvSpPr>
          <p:spPr>
            <a:xfrm>
              <a:off x="706222" y="654397"/>
              <a:ext cx="1692478"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1E7876F4-27FE-AD2D-9922-CE0DC1F5232D}"/>
                </a:ext>
              </a:extLst>
            </p:cNvPr>
            <p:cNvSpPr/>
            <p:nvPr/>
          </p:nvSpPr>
          <p:spPr>
            <a:xfrm>
              <a:off x="476098" y="110118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A65ABF72-3DED-75E3-5234-1A44027ACC26}"/>
                </a:ext>
              </a:extLst>
            </p:cNvPr>
            <p:cNvSpPr/>
            <p:nvPr/>
          </p:nvSpPr>
          <p:spPr>
            <a:xfrm>
              <a:off x="706222" y="1101183"/>
              <a:ext cx="3723452"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DDCE398F-57E8-892A-D7AF-17FF53B3518C}"/>
                </a:ext>
              </a:extLst>
            </p:cNvPr>
            <p:cNvSpPr/>
            <p:nvPr/>
          </p:nvSpPr>
          <p:spPr>
            <a:xfrm>
              <a:off x="476098" y="1548350"/>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5B30E801-E888-FB7D-7642-741F3B10F766}"/>
                </a:ext>
              </a:extLst>
            </p:cNvPr>
            <p:cNvSpPr/>
            <p:nvPr/>
          </p:nvSpPr>
          <p:spPr>
            <a:xfrm>
              <a:off x="706222" y="1548350"/>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AE4C731D-A6FF-8171-D6FE-F3854EDA44E6}"/>
                </a:ext>
              </a:extLst>
            </p:cNvPr>
            <p:cNvSpPr/>
            <p:nvPr/>
          </p:nvSpPr>
          <p:spPr>
            <a:xfrm>
              <a:off x="476098" y="199526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D6D8EDD3-8E69-12EC-EE25-4C5FF5A33190}"/>
                </a:ext>
              </a:extLst>
            </p:cNvPr>
            <p:cNvSpPr/>
            <p:nvPr/>
          </p:nvSpPr>
          <p:spPr>
            <a:xfrm>
              <a:off x="706222" y="1995263"/>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限定内容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D883B02B-C358-CB37-5BD7-6BFD287C490F}"/>
                </a:ext>
              </a:extLst>
            </p:cNvPr>
            <p:cNvSpPr/>
            <p:nvPr/>
          </p:nvSpPr>
          <p:spPr>
            <a:xfrm>
              <a:off x="476098" y="2441801"/>
              <a:ext cx="209102"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95408174-E47E-41AB-9F00-8830186B2347}"/>
                </a:ext>
              </a:extLst>
            </p:cNvPr>
            <p:cNvSpPr/>
            <p:nvPr/>
          </p:nvSpPr>
          <p:spPr>
            <a:xfrm>
              <a:off x="633070" y="2441801"/>
              <a:ext cx="96926"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CBAB3489-7063-3307-B10D-597637953732}"/>
                </a:ext>
              </a:extLst>
            </p:cNvPr>
            <p:cNvSpPr/>
            <p:nvPr/>
          </p:nvSpPr>
          <p:spPr>
            <a:xfrm>
              <a:off x="706222" y="2441801"/>
              <a:ext cx="1692884" cy="363888"/>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E8686EF5-73DA-7F99-D1F4-1C04292B0D81}"/>
                </a:ext>
              </a:extLst>
            </p:cNvPr>
            <p:cNvSpPr/>
            <p:nvPr/>
          </p:nvSpPr>
          <p:spPr>
            <a:xfrm>
              <a:off x="476098" y="2889216"/>
              <a:ext cx="208852"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00886192-A0C7-7588-2735-3A2621DED327}"/>
                </a:ext>
              </a:extLst>
            </p:cNvPr>
            <p:cNvSpPr/>
            <p:nvPr/>
          </p:nvSpPr>
          <p:spPr>
            <a:xfrm>
              <a:off x="633070" y="2889216"/>
              <a:ext cx="96810"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34DBCE2C-A6F9-DBD8-0BA9-8B72222F337E}"/>
                </a:ext>
              </a:extLst>
            </p:cNvPr>
            <p:cNvSpPr/>
            <p:nvPr/>
          </p:nvSpPr>
          <p:spPr>
            <a:xfrm>
              <a:off x="706222" y="2889216"/>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AE22AA27-AFC9-0935-214F-8C159EB4B4D0}"/>
                </a:ext>
              </a:extLst>
            </p:cNvPr>
            <p:cNvPicPr/>
            <p:nvPr/>
          </p:nvPicPr>
          <p:blipFill>
            <a:blip r:embed="rId2"/>
            <a:stretch>
              <a:fillRect/>
            </a:stretch>
          </p:blipFill>
          <p:spPr>
            <a:xfrm>
              <a:off x="2837688" y="1668780"/>
              <a:ext cx="671766" cy="1418463"/>
            </a:xfrm>
            <a:prstGeom prst="rect">
              <a:avLst/>
            </a:prstGeom>
          </p:spPr>
        </p:pic>
        <p:pic>
          <p:nvPicPr>
            <p:cNvPr id="23" name="Picture 22">
              <a:extLst>
                <a:ext uri="{FF2B5EF4-FFF2-40B4-BE49-F238E27FC236}">
                  <a16:creationId xmlns:a16="http://schemas.microsoft.com/office/drawing/2014/main" id="{9FDCBE88-0462-DEDE-9CED-3E2D8AF90ECB}"/>
                </a:ext>
              </a:extLst>
            </p:cNvPr>
            <p:cNvPicPr/>
            <p:nvPr/>
          </p:nvPicPr>
          <p:blipFill>
            <a:blip r:embed="rId3"/>
            <a:stretch>
              <a:fillRect/>
            </a:stretch>
          </p:blipFill>
          <p:spPr>
            <a:xfrm>
              <a:off x="2228088" y="1487424"/>
              <a:ext cx="1890903" cy="2209419"/>
            </a:xfrm>
            <a:prstGeom prst="rect">
              <a:avLst/>
            </a:prstGeom>
          </p:spPr>
        </p:pic>
        <p:sp>
          <p:nvSpPr>
            <p:cNvPr id="24" name="Rectangle 23">
              <a:extLst>
                <a:ext uri="{FF2B5EF4-FFF2-40B4-BE49-F238E27FC236}">
                  <a16:creationId xmlns:a16="http://schemas.microsoft.com/office/drawing/2014/main" id="{65B972DB-C30A-0F21-8E30-E67D086B5231}"/>
                </a:ext>
              </a:extLst>
            </p:cNvPr>
            <p:cNvSpPr/>
            <p:nvPr/>
          </p:nvSpPr>
          <p:spPr>
            <a:xfrm>
              <a:off x="2866009" y="1972902"/>
              <a:ext cx="792246" cy="1451636"/>
            </a:xfrm>
            <a:prstGeom prst="rect">
              <a:avLst/>
            </a:prstGeom>
            <a:ln>
              <a:noFill/>
            </a:ln>
          </p:spPr>
          <p:txBody>
            <a:bodyPr vert="horz" lIns="0" tIns="0" rIns="0" bIns="0" rtlCol="0">
              <a:noAutofit/>
            </a:bodyPr>
            <a:lstStyle/>
            <a:p>
              <a:pPr>
                <a:lnSpc>
                  <a:spcPct val="107000"/>
                </a:lnSpc>
                <a:spcAft>
                  <a:spcPts val="800"/>
                </a:spcAft>
              </a:pPr>
              <a:r>
                <a:rPr lang="en-US" sz="8000" kern="100" dirty="0">
                  <a:solidFill>
                    <a:schemeClr val="accent2"/>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9AD8B9F3-1076-28C2-08C3-B4894079B6C0}"/>
                </a:ext>
              </a:extLst>
            </p:cNvPr>
            <p:cNvSpPr/>
            <p:nvPr/>
          </p:nvSpPr>
          <p:spPr>
            <a:xfrm>
              <a:off x="4818678" y="19628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B233630C-DC9C-6B27-B8D3-6188E41C982F}"/>
                </a:ext>
              </a:extLst>
            </p:cNvPr>
            <p:cNvSpPr/>
            <p:nvPr/>
          </p:nvSpPr>
          <p:spPr>
            <a:xfrm>
              <a:off x="4669536" y="19628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25ACFF6F-C064-CF32-C084-7DF6E3887E30}"/>
                </a:ext>
              </a:extLst>
            </p:cNvPr>
            <p:cNvSpPr/>
            <p:nvPr/>
          </p:nvSpPr>
          <p:spPr>
            <a:xfrm>
              <a:off x="4954524" y="1962878"/>
              <a:ext cx="2369469"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给出更多解释，</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C00FEE1C-B1DA-DF74-0EA9-786C72609928}"/>
                </a:ext>
              </a:extLst>
            </p:cNvPr>
            <p:cNvSpPr/>
            <p:nvPr/>
          </p:nvSpPr>
          <p:spPr>
            <a:xfrm>
              <a:off x="6736334" y="1962878"/>
              <a:ext cx="595637"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600</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F31F5D54-F701-1908-DE8F-03286A676E6E}"/>
                </a:ext>
              </a:extLst>
            </p:cNvPr>
            <p:cNvSpPr/>
            <p:nvPr/>
          </p:nvSpPr>
          <p:spPr>
            <a:xfrm>
              <a:off x="7184390" y="1962878"/>
              <a:ext cx="676992"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字。</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E7DC721D-339D-042D-C2E3-56D6FB0A9A11}"/>
                </a:ext>
              </a:extLst>
            </p:cNvPr>
            <p:cNvSpPr/>
            <p:nvPr/>
          </p:nvSpPr>
          <p:spPr>
            <a:xfrm>
              <a:off x="4818678" y="24200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D6B5A6E0-1FDA-7CA1-9F37-6A6C83B7B835}"/>
                </a:ext>
              </a:extLst>
            </p:cNvPr>
            <p:cNvSpPr/>
            <p:nvPr/>
          </p:nvSpPr>
          <p:spPr>
            <a:xfrm>
              <a:off x="4669536" y="24200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D89E9CF1-7093-E6A9-1F40-0D20F3A55C90}"/>
                </a:ext>
              </a:extLst>
            </p:cNvPr>
            <p:cNvSpPr/>
            <p:nvPr/>
          </p:nvSpPr>
          <p:spPr>
            <a:xfrm>
              <a:off x="4954524" y="2420078"/>
              <a:ext cx="3723452"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生成内容直到抵达上限。</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1FB3E585-12EF-89C7-000D-5CD5560E7745}"/>
                </a:ext>
              </a:extLst>
            </p:cNvPr>
            <p:cNvSpPr/>
            <p:nvPr/>
          </p:nvSpPr>
          <p:spPr>
            <a:xfrm>
              <a:off x="4818856" y="2877030"/>
              <a:ext cx="181990"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B0E2EAFD-0ECE-63FD-E6B8-1E7A730BCBD5}"/>
                </a:ext>
              </a:extLst>
            </p:cNvPr>
            <p:cNvSpPr/>
            <p:nvPr/>
          </p:nvSpPr>
          <p:spPr>
            <a:xfrm>
              <a:off x="4669536" y="2877030"/>
              <a:ext cx="198596"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381DBB43-EBC9-883D-8528-FDCA4804F0BC}"/>
                </a:ext>
              </a:extLst>
            </p:cNvPr>
            <p:cNvSpPr/>
            <p:nvPr/>
          </p:nvSpPr>
          <p:spPr>
            <a:xfrm>
              <a:off x="4954524" y="2877030"/>
              <a:ext cx="2369875"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不多于两个段落</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0CC7437A-8816-74C0-1ECE-96A58B284A76}"/>
                </a:ext>
              </a:extLst>
            </p:cNvPr>
            <p:cNvSpPr/>
            <p:nvPr/>
          </p:nvSpPr>
          <p:spPr>
            <a:xfrm>
              <a:off x="6736334" y="2877030"/>
              <a:ext cx="144711"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9D2079E9-1BAD-2F2E-CE20-BA5CB8BF5E7F}"/>
                </a:ext>
              </a:extLst>
            </p:cNvPr>
            <p:cNvSpPr/>
            <p:nvPr/>
          </p:nvSpPr>
          <p:spPr>
            <a:xfrm>
              <a:off x="6844538" y="2877030"/>
              <a:ext cx="2368240"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在一句话以内。</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9372407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57980BAA-B7DC-73D5-5B3D-6AAA4C747A18}"/>
              </a:ext>
            </a:extLst>
          </p:cNvPr>
          <p:cNvGrpSpPr/>
          <p:nvPr/>
        </p:nvGrpSpPr>
        <p:grpSpPr>
          <a:xfrm>
            <a:off x="497840" y="1015047"/>
            <a:ext cx="11196321" cy="4827904"/>
            <a:chOff x="0" y="0"/>
            <a:chExt cx="11196829" cy="4828032"/>
          </a:xfrm>
        </p:grpSpPr>
        <p:sp>
          <p:nvSpPr>
            <p:cNvPr id="3" name="Shape 1650">
              <a:extLst>
                <a:ext uri="{FF2B5EF4-FFF2-40B4-BE49-F238E27FC236}">
                  <a16:creationId xmlns:a16="http://schemas.microsoft.com/office/drawing/2014/main" id="{5FABE5B3-B36A-0ED7-3A34-1C0B93D416BA}"/>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ln w="0" cap="flat">
              <a:miter lim="127000"/>
            </a:ln>
          </p:spPr>
          <p:style>
            <a:lnRef idx="0">
              <a:srgbClr val="000000">
                <a:alpha val="0"/>
              </a:srgbClr>
            </a:lnRef>
            <a:fillRef idx="1">
              <a:srgbClr val="0070C0"/>
            </a:fillRef>
            <a:effectRef idx="0">
              <a:scrgbClr r="0" g="0" b="0"/>
            </a:effectRef>
            <a:fontRef idx="none"/>
          </p:style>
          <p:txBody>
            <a:bodyPr/>
            <a:lstStyle/>
            <a:p>
              <a:endParaRPr lang="zh-CN" altLang="en-US"/>
            </a:p>
          </p:txBody>
        </p:sp>
        <p:sp>
          <p:nvSpPr>
            <p:cNvPr id="4" name="Shape 1656">
              <a:extLst>
                <a:ext uri="{FF2B5EF4-FFF2-40B4-BE49-F238E27FC236}">
                  <a16:creationId xmlns:a16="http://schemas.microsoft.com/office/drawing/2014/main" id="{650D0B45-E535-7721-3E16-A702B62AB80D}"/>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zh-CN" altLang="en-US"/>
            </a:p>
          </p:txBody>
        </p:sp>
        <p:sp>
          <p:nvSpPr>
            <p:cNvPr id="6" name="Rectangle 5">
              <a:extLst>
                <a:ext uri="{FF2B5EF4-FFF2-40B4-BE49-F238E27FC236}">
                  <a16:creationId xmlns:a16="http://schemas.microsoft.com/office/drawing/2014/main" id="{BEE98F74-C089-DC34-F5EA-FF787FD43B4C}"/>
                </a:ext>
              </a:extLst>
            </p:cNvPr>
            <p:cNvSpPr/>
            <p:nvPr/>
          </p:nvSpPr>
          <p:spPr>
            <a:xfrm>
              <a:off x="476098" y="207611"/>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F5625FF9-D8D9-79C9-B0BF-D5084B9F456B}"/>
                </a:ext>
              </a:extLst>
            </p:cNvPr>
            <p:cNvSpPr/>
            <p:nvPr/>
          </p:nvSpPr>
          <p:spPr>
            <a:xfrm>
              <a:off x="706222" y="207611"/>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格式要求</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BD3237A6-41DE-B1BC-4B5E-8B22BA0B324B}"/>
                </a:ext>
              </a:extLst>
            </p:cNvPr>
            <p:cNvSpPr/>
            <p:nvPr/>
          </p:nvSpPr>
          <p:spPr>
            <a:xfrm>
              <a:off x="476098" y="654397"/>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214A708B-6BF3-CBE3-E5BE-796CC3E07FE2}"/>
                </a:ext>
              </a:extLst>
            </p:cNvPr>
            <p:cNvSpPr/>
            <p:nvPr/>
          </p:nvSpPr>
          <p:spPr>
            <a:xfrm>
              <a:off x="706222" y="654397"/>
              <a:ext cx="1692478"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D62F12F1-55D5-EACB-B999-C637F7626DAF}"/>
                </a:ext>
              </a:extLst>
            </p:cNvPr>
            <p:cNvSpPr/>
            <p:nvPr/>
          </p:nvSpPr>
          <p:spPr>
            <a:xfrm>
              <a:off x="476098" y="110118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F37898DB-3723-A060-D431-7BB6A06200F5}"/>
                </a:ext>
              </a:extLst>
            </p:cNvPr>
            <p:cNvSpPr/>
            <p:nvPr/>
          </p:nvSpPr>
          <p:spPr>
            <a:xfrm>
              <a:off x="706222" y="1101183"/>
              <a:ext cx="3723452"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279A3C1A-F506-D0F1-835A-2FAEAA1F59F3}"/>
                </a:ext>
              </a:extLst>
            </p:cNvPr>
            <p:cNvSpPr/>
            <p:nvPr/>
          </p:nvSpPr>
          <p:spPr>
            <a:xfrm>
              <a:off x="476098" y="1548350"/>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FA18D7B0-D1A9-BB4B-4E5F-6F25491ADA63}"/>
                </a:ext>
              </a:extLst>
            </p:cNvPr>
            <p:cNvSpPr/>
            <p:nvPr/>
          </p:nvSpPr>
          <p:spPr>
            <a:xfrm>
              <a:off x="706222" y="1548350"/>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298B1A92-5048-939D-4707-E62FD7DC36B3}"/>
                </a:ext>
              </a:extLst>
            </p:cNvPr>
            <p:cNvSpPr/>
            <p:nvPr/>
          </p:nvSpPr>
          <p:spPr>
            <a:xfrm>
              <a:off x="476098" y="199526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54D5BC55-1568-A104-B53F-1934D9F822D0}"/>
                </a:ext>
              </a:extLst>
            </p:cNvPr>
            <p:cNvSpPr/>
            <p:nvPr/>
          </p:nvSpPr>
          <p:spPr>
            <a:xfrm>
              <a:off x="706222" y="1995263"/>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限定内容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8D64DCAE-2690-D4BE-2ECE-F853A32FC9EF}"/>
                </a:ext>
              </a:extLst>
            </p:cNvPr>
            <p:cNvSpPr/>
            <p:nvPr/>
          </p:nvSpPr>
          <p:spPr>
            <a:xfrm>
              <a:off x="476098" y="2441801"/>
              <a:ext cx="209102"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446BC72C-9449-EFF5-93C6-5B31B9D8FB69}"/>
                </a:ext>
              </a:extLst>
            </p:cNvPr>
            <p:cNvSpPr/>
            <p:nvPr/>
          </p:nvSpPr>
          <p:spPr>
            <a:xfrm>
              <a:off x="633070" y="2441801"/>
              <a:ext cx="96926"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80164796-11A0-D8E4-AEFE-98A249E20C05}"/>
                </a:ext>
              </a:extLst>
            </p:cNvPr>
            <p:cNvSpPr/>
            <p:nvPr/>
          </p:nvSpPr>
          <p:spPr>
            <a:xfrm>
              <a:off x="706222" y="2441801"/>
              <a:ext cx="1692884" cy="363888"/>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E3C66E07-7E27-6FDB-5DD1-EBA22268D405}"/>
                </a:ext>
              </a:extLst>
            </p:cNvPr>
            <p:cNvSpPr/>
            <p:nvPr/>
          </p:nvSpPr>
          <p:spPr>
            <a:xfrm>
              <a:off x="476098" y="2889216"/>
              <a:ext cx="208852"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7FDF135B-C59E-4F2D-24AF-80BFC586DA6E}"/>
                </a:ext>
              </a:extLst>
            </p:cNvPr>
            <p:cNvSpPr/>
            <p:nvPr/>
          </p:nvSpPr>
          <p:spPr>
            <a:xfrm>
              <a:off x="633070" y="2889216"/>
              <a:ext cx="96810"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7C26F65D-F6C8-9540-BC82-CBBE742E0FD7}"/>
                </a:ext>
              </a:extLst>
            </p:cNvPr>
            <p:cNvSpPr/>
            <p:nvPr/>
          </p:nvSpPr>
          <p:spPr>
            <a:xfrm>
              <a:off x="706222" y="2889216"/>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0B87DC60-C8AC-AF6E-997F-39858492631F}"/>
                </a:ext>
              </a:extLst>
            </p:cNvPr>
            <p:cNvPicPr/>
            <p:nvPr/>
          </p:nvPicPr>
          <p:blipFill>
            <a:blip r:embed="rId2"/>
            <a:stretch>
              <a:fillRect/>
            </a:stretch>
          </p:blipFill>
          <p:spPr>
            <a:xfrm>
              <a:off x="2837688" y="1668780"/>
              <a:ext cx="671766" cy="1418463"/>
            </a:xfrm>
            <a:prstGeom prst="rect">
              <a:avLst/>
            </a:prstGeom>
          </p:spPr>
        </p:pic>
        <p:pic>
          <p:nvPicPr>
            <p:cNvPr id="23" name="Picture 22">
              <a:extLst>
                <a:ext uri="{FF2B5EF4-FFF2-40B4-BE49-F238E27FC236}">
                  <a16:creationId xmlns:a16="http://schemas.microsoft.com/office/drawing/2014/main" id="{8BF8A196-A780-C0A1-3844-5FE926708BED}"/>
                </a:ext>
              </a:extLst>
            </p:cNvPr>
            <p:cNvPicPr/>
            <p:nvPr/>
          </p:nvPicPr>
          <p:blipFill>
            <a:blip r:embed="rId3"/>
            <a:stretch>
              <a:fillRect/>
            </a:stretch>
          </p:blipFill>
          <p:spPr>
            <a:xfrm>
              <a:off x="2228088" y="1487424"/>
              <a:ext cx="1890903" cy="2209419"/>
            </a:xfrm>
            <a:prstGeom prst="rect">
              <a:avLst/>
            </a:prstGeom>
          </p:spPr>
        </p:pic>
        <p:sp>
          <p:nvSpPr>
            <p:cNvPr id="24" name="Rectangle 23">
              <a:extLst>
                <a:ext uri="{FF2B5EF4-FFF2-40B4-BE49-F238E27FC236}">
                  <a16:creationId xmlns:a16="http://schemas.microsoft.com/office/drawing/2014/main" id="{12084163-7437-8A5D-6616-A17C1DA521C4}"/>
                </a:ext>
              </a:extLst>
            </p:cNvPr>
            <p:cNvSpPr/>
            <p:nvPr/>
          </p:nvSpPr>
          <p:spPr>
            <a:xfrm>
              <a:off x="2866009" y="1972902"/>
              <a:ext cx="792246" cy="1451636"/>
            </a:xfrm>
            <a:prstGeom prst="rect">
              <a:avLst/>
            </a:prstGeom>
            <a:ln>
              <a:noFill/>
            </a:ln>
          </p:spPr>
          <p:txBody>
            <a:bodyPr vert="horz" lIns="0" tIns="0" rIns="0" bIns="0" rtlCol="0">
              <a:noAutofit/>
            </a:bodyPr>
            <a:lstStyle/>
            <a:p>
              <a:pPr>
                <a:lnSpc>
                  <a:spcPct val="107000"/>
                </a:lnSpc>
                <a:spcAft>
                  <a:spcPts val="800"/>
                </a:spcAft>
              </a:pPr>
              <a:r>
                <a:rPr lang="en-US" sz="8000" kern="100" dirty="0">
                  <a:solidFill>
                    <a:schemeClr val="accent2"/>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11A41695-BC82-982E-E7B2-882E06D4C42B}"/>
                </a:ext>
              </a:extLst>
            </p:cNvPr>
            <p:cNvSpPr/>
            <p:nvPr/>
          </p:nvSpPr>
          <p:spPr>
            <a:xfrm>
              <a:off x="4818678" y="19628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73DD7D15-4D9A-7A57-158E-8D09549D0F30}"/>
                </a:ext>
              </a:extLst>
            </p:cNvPr>
            <p:cNvSpPr/>
            <p:nvPr/>
          </p:nvSpPr>
          <p:spPr>
            <a:xfrm>
              <a:off x="4669536" y="19628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24ACAEDF-6DAE-4454-6905-E81DD88E8A1A}"/>
                </a:ext>
              </a:extLst>
            </p:cNvPr>
            <p:cNvSpPr/>
            <p:nvPr/>
          </p:nvSpPr>
          <p:spPr>
            <a:xfrm>
              <a:off x="4954524" y="1962878"/>
              <a:ext cx="270796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假装你是马克吐温</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1B3E989C-A201-9CA2-3714-AF517B81873E}"/>
                </a:ext>
              </a:extLst>
            </p:cNvPr>
            <p:cNvSpPr/>
            <p:nvPr/>
          </p:nvSpPr>
          <p:spPr>
            <a:xfrm>
              <a:off x="4669536" y="24200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6FA0009D-3836-B6F9-0EFE-1504FD0ABBBC}"/>
                </a:ext>
              </a:extLst>
            </p:cNvPr>
            <p:cNvSpPr/>
            <p:nvPr/>
          </p:nvSpPr>
          <p:spPr>
            <a:xfrm>
              <a:off x="4818678" y="24200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4E50E3F6-C5DC-F2F5-8DD7-0F0AA3017650}"/>
                </a:ext>
              </a:extLst>
            </p:cNvPr>
            <p:cNvSpPr/>
            <p:nvPr/>
          </p:nvSpPr>
          <p:spPr>
            <a:xfrm>
              <a:off x="4954524" y="2420078"/>
              <a:ext cx="270796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假装你要去会见男</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84399DF1-67E1-22CC-F243-7076895DAE03}"/>
                </a:ext>
              </a:extLst>
            </p:cNvPr>
            <p:cNvSpPr/>
            <p:nvPr/>
          </p:nvSpPr>
          <p:spPr>
            <a:xfrm>
              <a:off x="6990843" y="2420078"/>
              <a:ext cx="144537"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88A7B36B-E31F-13AC-FBA1-C58D3C218484}"/>
                </a:ext>
              </a:extLst>
            </p:cNvPr>
            <p:cNvSpPr/>
            <p:nvPr/>
          </p:nvSpPr>
          <p:spPr>
            <a:xfrm>
              <a:off x="7099046" y="2420078"/>
              <a:ext cx="1015487"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女朋友</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5FF3E4F8-CAF8-3F3F-CCA3-599CC46F55F3}"/>
                </a:ext>
              </a:extLst>
            </p:cNvPr>
            <p:cNvSpPr/>
            <p:nvPr/>
          </p:nvSpPr>
          <p:spPr>
            <a:xfrm>
              <a:off x="4818856" y="2877030"/>
              <a:ext cx="181990"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9B03DCE8-AE2F-4CFE-B260-60A4E5B27C66}"/>
                </a:ext>
              </a:extLst>
            </p:cNvPr>
            <p:cNvSpPr/>
            <p:nvPr/>
          </p:nvSpPr>
          <p:spPr>
            <a:xfrm>
              <a:off x="4669536" y="2877030"/>
              <a:ext cx="198596"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068E6466-F360-3E6B-494F-C4FB9CA02944}"/>
                </a:ext>
              </a:extLst>
            </p:cNvPr>
            <p:cNvSpPr/>
            <p:nvPr/>
          </p:nvSpPr>
          <p:spPr>
            <a:xfrm>
              <a:off x="4954524" y="2877030"/>
              <a:ext cx="3046866"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从现在开始，你就是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CF629E4A-6E27-80DB-F79D-C258D5C01AB4}"/>
                </a:ext>
              </a:extLst>
            </p:cNvPr>
            <p:cNvSpPr/>
            <p:nvPr/>
          </p:nvSpPr>
          <p:spPr>
            <a:xfrm>
              <a:off x="7245350" y="2877030"/>
              <a:ext cx="487062"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6058918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7" name="Group 6">
            <a:extLst>
              <a:ext uri="{FF2B5EF4-FFF2-40B4-BE49-F238E27FC236}">
                <a16:creationId xmlns:a16="http://schemas.microsoft.com/office/drawing/2014/main" id="{3C913DF7-FC87-8447-1C4D-AF92813198B5}"/>
              </a:ext>
            </a:extLst>
          </p:cNvPr>
          <p:cNvGrpSpPr/>
          <p:nvPr/>
        </p:nvGrpSpPr>
        <p:grpSpPr>
          <a:xfrm>
            <a:off x="497840" y="1015047"/>
            <a:ext cx="11196321" cy="4827904"/>
            <a:chOff x="0" y="0"/>
            <a:chExt cx="11196829" cy="4828032"/>
          </a:xfrm>
        </p:grpSpPr>
        <p:sp>
          <p:nvSpPr>
            <p:cNvPr id="8" name="Shape 1709">
              <a:extLst>
                <a:ext uri="{FF2B5EF4-FFF2-40B4-BE49-F238E27FC236}">
                  <a16:creationId xmlns:a16="http://schemas.microsoft.com/office/drawing/2014/main" id="{4EBF3E14-092F-DD2A-4713-C4E1D1BC955F}"/>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solidFill>
              <a:srgbClr val="0070C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Shape 1715">
              <a:extLst>
                <a:ext uri="{FF2B5EF4-FFF2-40B4-BE49-F238E27FC236}">
                  <a16:creationId xmlns:a16="http://schemas.microsoft.com/office/drawing/2014/main" id="{B49DF483-9805-6910-98D5-45F627166BB9}"/>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solidFill>
              <a:srgbClr val="0070C0">
                <a:alpha val="50196"/>
              </a:srgbClr>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Rectangle 9">
              <a:extLst>
                <a:ext uri="{FF2B5EF4-FFF2-40B4-BE49-F238E27FC236}">
                  <a16:creationId xmlns:a16="http://schemas.microsoft.com/office/drawing/2014/main" id="{46DD64F4-669E-E6C7-F4B1-26EF74545AEA}"/>
                </a:ext>
              </a:extLst>
            </p:cNvPr>
            <p:cNvSpPr/>
            <p:nvPr/>
          </p:nvSpPr>
          <p:spPr>
            <a:xfrm>
              <a:off x="476098" y="207611"/>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826AC9F0-E2B2-7AE7-32EF-E30333C842AD}"/>
                </a:ext>
              </a:extLst>
            </p:cNvPr>
            <p:cNvSpPr/>
            <p:nvPr/>
          </p:nvSpPr>
          <p:spPr>
            <a:xfrm>
              <a:off x="706222" y="207611"/>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格式要求</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6689C94B-CFD1-7133-8259-D274A1C3D8A8}"/>
                </a:ext>
              </a:extLst>
            </p:cNvPr>
            <p:cNvSpPr/>
            <p:nvPr/>
          </p:nvSpPr>
          <p:spPr>
            <a:xfrm>
              <a:off x="476098" y="654397"/>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045198E1-8058-00DE-AE9F-35F8F9F26B22}"/>
                </a:ext>
              </a:extLst>
            </p:cNvPr>
            <p:cNvSpPr/>
            <p:nvPr/>
          </p:nvSpPr>
          <p:spPr>
            <a:xfrm>
              <a:off x="706222" y="654397"/>
              <a:ext cx="169247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07D6EB07-59A9-7660-BBFD-D716D68BD0A7}"/>
                </a:ext>
              </a:extLst>
            </p:cNvPr>
            <p:cNvSpPr/>
            <p:nvPr/>
          </p:nvSpPr>
          <p:spPr>
            <a:xfrm>
              <a:off x="476098" y="110118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446B8D2B-9C59-F03B-7C01-74A1361319DC}"/>
                </a:ext>
              </a:extLst>
            </p:cNvPr>
            <p:cNvSpPr/>
            <p:nvPr/>
          </p:nvSpPr>
          <p:spPr>
            <a:xfrm>
              <a:off x="706222" y="1101183"/>
              <a:ext cx="37234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8A14924A-A06C-1030-102B-8AB276B1F346}"/>
                </a:ext>
              </a:extLst>
            </p:cNvPr>
            <p:cNvSpPr/>
            <p:nvPr/>
          </p:nvSpPr>
          <p:spPr>
            <a:xfrm>
              <a:off x="476098" y="1548350"/>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0000"/>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C404C39E-1FD3-A93A-7CCB-C8FAC8D3F4BD}"/>
                </a:ext>
              </a:extLst>
            </p:cNvPr>
            <p:cNvSpPr/>
            <p:nvPr/>
          </p:nvSpPr>
          <p:spPr>
            <a:xfrm>
              <a:off x="706222" y="1548350"/>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dirty="0">
                  <a:ln>
                    <a:noFill/>
                  </a:ln>
                  <a:solidFill>
                    <a:schemeClr val="accent2"/>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1DFB2D93-6096-8F74-95BE-A6980BCCFA20}"/>
                </a:ext>
              </a:extLst>
            </p:cNvPr>
            <p:cNvSpPr/>
            <p:nvPr/>
          </p:nvSpPr>
          <p:spPr>
            <a:xfrm>
              <a:off x="476098" y="199526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5.</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0DAC4D9C-72FA-1195-811C-767C3B2ACEAA}"/>
                </a:ext>
              </a:extLst>
            </p:cNvPr>
            <p:cNvSpPr/>
            <p:nvPr/>
          </p:nvSpPr>
          <p:spPr>
            <a:xfrm>
              <a:off x="706222" y="1995263"/>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限定内容</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49649D76-A28B-6876-7215-8D34389046C3}"/>
                </a:ext>
              </a:extLst>
            </p:cNvPr>
            <p:cNvSpPr/>
            <p:nvPr/>
          </p:nvSpPr>
          <p:spPr>
            <a:xfrm>
              <a:off x="476098" y="2441801"/>
              <a:ext cx="209102"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090D142A-AEA0-CA0D-2B94-2A8F13AA7059}"/>
                </a:ext>
              </a:extLst>
            </p:cNvPr>
            <p:cNvSpPr/>
            <p:nvPr/>
          </p:nvSpPr>
          <p:spPr>
            <a:xfrm>
              <a:off x="633070" y="2441801"/>
              <a:ext cx="9692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47C62D75-EB21-A7CB-5698-67A7294267E5}"/>
                </a:ext>
              </a:extLst>
            </p:cNvPr>
            <p:cNvSpPr/>
            <p:nvPr/>
          </p:nvSpPr>
          <p:spPr>
            <a:xfrm>
              <a:off x="706222" y="2441801"/>
              <a:ext cx="1692884"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3" name="Rectangle 22">
              <a:extLst>
                <a:ext uri="{FF2B5EF4-FFF2-40B4-BE49-F238E27FC236}">
                  <a16:creationId xmlns:a16="http://schemas.microsoft.com/office/drawing/2014/main" id="{CAACF81A-7DED-2B25-CB6A-BB5D830B8EE6}"/>
                </a:ext>
              </a:extLst>
            </p:cNvPr>
            <p:cNvSpPr/>
            <p:nvPr/>
          </p:nvSpPr>
          <p:spPr>
            <a:xfrm>
              <a:off x="476098" y="2889216"/>
              <a:ext cx="2088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7</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4" name="Rectangle 23">
              <a:extLst>
                <a:ext uri="{FF2B5EF4-FFF2-40B4-BE49-F238E27FC236}">
                  <a16:creationId xmlns:a16="http://schemas.microsoft.com/office/drawing/2014/main" id="{E383041B-48C1-0B30-6411-5496818D4449}"/>
                </a:ext>
              </a:extLst>
            </p:cNvPr>
            <p:cNvSpPr/>
            <p:nvPr/>
          </p:nvSpPr>
          <p:spPr>
            <a:xfrm>
              <a:off x="633070" y="2889216"/>
              <a:ext cx="96810"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164B6862-25EA-1229-A154-A7CC9F149D43}"/>
                </a:ext>
              </a:extLst>
            </p:cNvPr>
            <p:cNvSpPr/>
            <p:nvPr/>
          </p:nvSpPr>
          <p:spPr>
            <a:xfrm>
              <a:off x="706222" y="2889216"/>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pic>
          <p:nvPicPr>
            <p:cNvPr id="26" name="Picture 25">
              <a:extLst>
                <a:ext uri="{FF2B5EF4-FFF2-40B4-BE49-F238E27FC236}">
                  <a16:creationId xmlns:a16="http://schemas.microsoft.com/office/drawing/2014/main" id="{E7D031CA-9179-0FF3-E224-E909EC43547A}"/>
                </a:ext>
              </a:extLst>
            </p:cNvPr>
            <p:cNvPicPr/>
            <p:nvPr/>
          </p:nvPicPr>
          <p:blipFill>
            <a:blip r:embed="rId2"/>
            <a:stretch>
              <a:fillRect/>
            </a:stretch>
          </p:blipFill>
          <p:spPr>
            <a:xfrm>
              <a:off x="2837688" y="1668780"/>
              <a:ext cx="671766" cy="1418463"/>
            </a:xfrm>
            <a:prstGeom prst="rect">
              <a:avLst/>
            </a:prstGeom>
          </p:spPr>
        </p:pic>
        <p:pic>
          <p:nvPicPr>
            <p:cNvPr id="27" name="Picture 26">
              <a:extLst>
                <a:ext uri="{FF2B5EF4-FFF2-40B4-BE49-F238E27FC236}">
                  <a16:creationId xmlns:a16="http://schemas.microsoft.com/office/drawing/2014/main" id="{779AE668-BF40-201F-FC90-AEFEC9ACF1A0}"/>
                </a:ext>
              </a:extLst>
            </p:cNvPr>
            <p:cNvPicPr/>
            <p:nvPr/>
          </p:nvPicPr>
          <p:blipFill>
            <a:blip r:embed="rId3"/>
            <a:stretch>
              <a:fillRect/>
            </a:stretch>
          </p:blipFill>
          <p:spPr>
            <a:xfrm>
              <a:off x="2228088" y="1487424"/>
              <a:ext cx="1890903" cy="2209419"/>
            </a:xfrm>
            <a:prstGeom prst="rect">
              <a:avLst/>
            </a:prstGeom>
          </p:spPr>
        </p:pic>
        <p:sp>
          <p:nvSpPr>
            <p:cNvPr id="28" name="Rectangle 27">
              <a:extLst>
                <a:ext uri="{FF2B5EF4-FFF2-40B4-BE49-F238E27FC236}">
                  <a16:creationId xmlns:a16="http://schemas.microsoft.com/office/drawing/2014/main" id="{CC6F4502-19EF-1D38-5583-29CB9AAB1FAC}"/>
                </a:ext>
              </a:extLst>
            </p:cNvPr>
            <p:cNvSpPr/>
            <p:nvPr/>
          </p:nvSpPr>
          <p:spPr>
            <a:xfrm>
              <a:off x="2866009" y="1972902"/>
              <a:ext cx="792246" cy="1451636"/>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8000" b="0" i="0" u="none" strike="noStrike" kern="100" cap="none" spc="0" normalizeH="0" baseline="0" noProof="0" dirty="0">
                  <a:ln>
                    <a:noFill/>
                  </a:ln>
                  <a:solidFill>
                    <a:schemeClr val="accent2"/>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CE62184B-BCF5-C7C2-015D-F8A660F670BE}"/>
                </a:ext>
              </a:extLst>
            </p:cNvPr>
            <p:cNvSpPr/>
            <p:nvPr/>
          </p:nvSpPr>
          <p:spPr>
            <a:xfrm>
              <a:off x="4669536" y="19628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2C299314-AA40-0873-01AA-5474D920A0A2}"/>
                </a:ext>
              </a:extLst>
            </p:cNvPr>
            <p:cNvSpPr/>
            <p:nvPr/>
          </p:nvSpPr>
          <p:spPr>
            <a:xfrm>
              <a:off x="4818678" y="19628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A31EE582-B320-A0E4-B3E7-09C7B2787025}"/>
                </a:ext>
              </a:extLst>
            </p:cNvPr>
            <p:cNvSpPr/>
            <p:nvPr/>
          </p:nvSpPr>
          <p:spPr>
            <a:xfrm>
              <a:off x="4954524" y="1962878"/>
              <a:ext cx="5413900"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将刚才的内容重新整理为更简洁表述</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5B911AAD-FD23-64C1-8CE6-C5C6C8EA29EB}"/>
                </a:ext>
              </a:extLst>
            </p:cNvPr>
            <p:cNvSpPr/>
            <p:nvPr/>
          </p:nvSpPr>
          <p:spPr>
            <a:xfrm>
              <a:off x="4669536" y="24200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E4E93BD1-73C6-5B2C-0C58-53A6D9D6C647}"/>
                </a:ext>
              </a:extLst>
            </p:cNvPr>
            <p:cNvSpPr/>
            <p:nvPr/>
          </p:nvSpPr>
          <p:spPr>
            <a:xfrm>
              <a:off x="4818678" y="24200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965E84A8-2A85-7D93-F332-A87DDF90D875}"/>
                </a:ext>
              </a:extLst>
            </p:cNvPr>
            <p:cNvSpPr/>
            <p:nvPr/>
          </p:nvSpPr>
          <p:spPr>
            <a:xfrm>
              <a:off x="4954524" y="2420078"/>
              <a:ext cx="304646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把描述扩展得更广泛</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2FFD9B96-54E3-68C3-3F2C-661831D9B68B}"/>
                </a:ext>
              </a:extLst>
            </p:cNvPr>
            <p:cNvSpPr/>
            <p:nvPr/>
          </p:nvSpPr>
          <p:spPr>
            <a:xfrm>
              <a:off x="4669536" y="2877030"/>
              <a:ext cx="19859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7A3CB730-D430-1C3C-2E8D-3C7DF4E3BA9C}"/>
                </a:ext>
              </a:extLst>
            </p:cNvPr>
            <p:cNvSpPr/>
            <p:nvPr/>
          </p:nvSpPr>
          <p:spPr>
            <a:xfrm>
              <a:off x="4818856" y="2877030"/>
              <a:ext cx="18199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A2D21B6F-77E1-0E8E-FD19-4FD958CBB8E6}"/>
                </a:ext>
              </a:extLst>
            </p:cNvPr>
            <p:cNvSpPr/>
            <p:nvPr/>
          </p:nvSpPr>
          <p:spPr>
            <a:xfrm>
              <a:off x="4954524" y="2877030"/>
              <a:ext cx="304686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将刚才的内容转化为</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345EB558-F325-BB10-D4B0-6825DFBE6A3C}"/>
                </a:ext>
              </a:extLst>
            </p:cNvPr>
            <p:cNvSpPr/>
            <p:nvPr/>
          </p:nvSpPr>
          <p:spPr>
            <a:xfrm>
              <a:off x="7315454" y="2877030"/>
              <a:ext cx="183616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Markdown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B3314ABB-0D31-2A5D-27E4-888A2B244885}"/>
                </a:ext>
              </a:extLst>
            </p:cNvPr>
            <p:cNvSpPr/>
            <p:nvPr/>
          </p:nvSpPr>
          <p:spPr>
            <a:xfrm>
              <a:off x="8690483"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格式</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303777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A04EE4DF-A85D-5CA3-F348-F675A361C8E3}"/>
              </a:ext>
            </a:extLst>
          </p:cNvPr>
          <p:cNvGrpSpPr/>
          <p:nvPr/>
        </p:nvGrpSpPr>
        <p:grpSpPr>
          <a:xfrm>
            <a:off x="497840" y="1015047"/>
            <a:ext cx="11196321" cy="4827904"/>
            <a:chOff x="0" y="0"/>
            <a:chExt cx="11196829" cy="4828032"/>
          </a:xfrm>
        </p:grpSpPr>
        <p:sp>
          <p:nvSpPr>
            <p:cNvPr id="3" name="Shape 1767">
              <a:extLst>
                <a:ext uri="{FF2B5EF4-FFF2-40B4-BE49-F238E27FC236}">
                  <a16:creationId xmlns:a16="http://schemas.microsoft.com/office/drawing/2014/main" id="{121BE5F6-D4DA-6CC4-6D68-1EC79878FD0C}"/>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ln w="0" cap="flat">
              <a:miter lim="127000"/>
            </a:ln>
          </p:spPr>
          <p:style>
            <a:lnRef idx="0">
              <a:srgbClr val="000000">
                <a:alpha val="0"/>
              </a:srgbClr>
            </a:lnRef>
            <a:fillRef idx="1">
              <a:srgbClr val="0070C0"/>
            </a:fillRef>
            <a:effectRef idx="0">
              <a:scrgbClr r="0" g="0" b="0"/>
            </a:effectRef>
            <a:fontRef idx="none"/>
          </p:style>
          <p:txBody>
            <a:bodyPr/>
            <a:lstStyle/>
            <a:p>
              <a:endParaRPr lang="zh-CN" altLang="en-US"/>
            </a:p>
          </p:txBody>
        </p:sp>
        <p:sp>
          <p:nvSpPr>
            <p:cNvPr id="4" name="Shape 1773">
              <a:extLst>
                <a:ext uri="{FF2B5EF4-FFF2-40B4-BE49-F238E27FC236}">
                  <a16:creationId xmlns:a16="http://schemas.microsoft.com/office/drawing/2014/main" id="{59E9A853-ECDC-1B4C-B9DB-6D00B96BB707}"/>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zh-CN" altLang="en-US"/>
            </a:p>
          </p:txBody>
        </p:sp>
        <p:sp>
          <p:nvSpPr>
            <p:cNvPr id="6" name="Rectangle 5">
              <a:extLst>
                <a:ext uri="{FF2B5EF4-FFF2-40B4-BE49-F238E27FC236}">
                  <a16:creationId xmlns:a16="http://schemas.microsoft.com/office/drawing/2014/main" id="{6DCA0F69-0DDC-1124-C8D0-0BAC8A3E224D}"/>
                </a:ext>
              </a:extLst>
            </p:cNvPr>
            <p:cNvSpPr/>
            <p:nvPr/>
          </p:nvSpPr>
          <p:spPr>
            <a:xfrm>
              <a:off x="476098" y="207611"/>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E3E6CE06-26B9-5CFE-F89D-F557BB44D838}"/>
                </a:ext>
              </a:extLst>
            </p:cNvPr>
            <p:cNvSpPr/>
            <p:nvPr/>
          </p:nvSpPr>
          <p:spPr>
            <a:xfrm>
              <a:off x="706222" y="207611"/>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格式要求</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2DC0A64C-5896-DDBC-C389-7820098159F2}"/>
                </a:ext>
              </a:extLst>
            </p:cNvPr>
            <p:cNvSpPr/>
            <p:nvPr/>
          </p:nvSpPr>
          <p:spPr>
            <a:xfrm>
              <a:off x="476098" y="654397"/>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20627454-6343-02DA-0720-6ED294F3DC42}"/>
                </a:ext>
              </a:extLst>
            </p:cNvPr>
            <p:cNvSpPr/>
            <p:nvPr/>
          </p:nvSpPr>
          <p:spPr>
            <a:xfrm>
              <a:off x="706222" y="654397"/>
              <a:ext cx="1692478"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66F372E9-0EB2-8802-E678-BABD05810F07}"/>
                </a:ext>
              </a:extLst>
            </p:cNvPr>
            <p:cNvSpPr/>
            <p:nvPr/>
          </p:nvSpPr>
          <p:spPr>
            <a:xfrm>
              <a:off x="476098" y="110118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146B7988-4ADE-3273-3A5F-15EDAE6D2D01}"/>
                </a:ext>
              </a:extLst>
            </p:cNvPr>
            <p:cNvSpPr/>
            <p:nvPr/>
          </p:nvSpPr>
          <p:spPr>
            <a:xfrm>
              <a:off x="706222" y="1101183"/>
              <a:ext cx="3723452"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559B536A-D9B0-5FFE-9FCF-A69E873FBEFF}"/>
                </a:ext>
              </a:extLst>
            </p:cNvPr>
            <p:cNvSpPr/>
            <p:nvPr/>
          </p:nvSpPr>
          <p:spPr>
            <a:xfrm>
              <a:off x="476098" y="1548350"/>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244155A1-D217-A43B-1A9F-562F1D3EC545}"/>
                </a:ext>
              </a:extLst>
            </p:cNvPr>
            <p:cNvSpPr/>
            <p:nvPr/>
          </p:nvSpPr>
          <p:spPr>
            <a:xfrm>
              <a:off x="706222" y="1548350"/>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9F5AD6E2-D61F-9DAF-B018-039136A9037D}"/>
                </a:ext>
              </a:extLst>
            </p:cNvPr>
            <p:cNvSpPr/>
            <p:nvPr/>
          </p:nvSpPr>
          <p:spPr>
            <a:xfrm>
              <a:off x="476098" y="199526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09041531-23B0-ECE1-A3D3-8EB0E22187F3}"/>
                </a:ext>
              </a:extLst>
            </p:cNvPr>
            <p:cNvSpPr/>
            <p:nvPr/>
          </p:nvSpPr>
          <p:spPr>
            <a:xfrm>
              <a:off x="706222" y="1995263"/>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限定内容</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FF9E0DD0-5290-8E3D-6F26-752AD5880553}"/>
                </a:ext>
              </a:extLst>
            </p:cNvPr>
            <p:cNvSpPr/>
            <p:nvPr/>
          </p:nvSpPr>
          <p:spPr>
            <a:xfrm>
              <a:off x="476098" y="2441801"/>
              <a:ext cx="209102"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AB5A8E77-425C-CCB6-B21E-C0E19E497FA7}"/>
                </a:ext>
              </a:extLst>
            </p:cNvPr>
            <p:cNvSpPr/>
            <p:nvPr/>
          </p:nvSpPr>
          <p:spPr>
            <a:xfrm>
              <a:off x="633070" y="2441801"/>
              <a:ext cx="96926"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70BC8E6F-5587-5102-6DF7-0123837F62D8}"/>
                </a:ext>
              </a:extLst>
            </p:cNvPr>
            <p:cNvSpPr/>
            <p:nvPr/>
          </p:nvSpPr>
          <p:spPr>
            <a:xfrm>
              <a:off x="706222" y="2441801"/>
              <a:ext cx="1692884" cy="363888"/>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32C2FA02-FFE5-DB21-0145-A8848DD0369F}"/>
                </a:ext>
              </a:extLst>
            </p:cNvPr>
            <p:cNvSpPr/>
            <p:nvPr/>
          </p:nvSpPr>
          <p:spPr>
            <a:xfrm>
              <a:off x="476098" y="2889216"/>
              <a:ext cx="208852"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14BD75DD-53A5-858A-3A91-8D6B312AC724}"/>
                </a:ext>
              </a:extLst>
            </p:cNvPr>
            <p:cNvSpPr/>
            <p:nvPr/>
          </p:nvSpPr>
          <p:spPr>
            <a:xfrm>
              <a:off x="633070" y="2889216"/>
              <a:ext cx="96810"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129C6B85-2EAD-6A6A-4F31-0F49C777F474}"/>
                </a:ext>
              </a:extLst>
            </p:cNvPr>
            <p:cNvSpPr/>
            <p:nvPr/>
          </p:nvSpPr>
          <p:spPr>
            <a:xfrm>
              <a:off x="706222" y="2889216"/>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2E12EC5A-30A3-E1FC-26AE-9264E21C5552}"/>
                </a:ext>
              </a:extLst>
            </p:cNvPr>
            <p:cNvPicPr/>
            <p:nvPr/>
          </p:nvPicPr>
          <p:blipFill>
            <a:blip r:embed="rId2"/>
            <a:stretch>
              <a:fillRect/>
            </a:stretch>
          </p:blipFill>
          <p:spPr>
            <a:xfrm>
              <a:off x="2837688" y="1668780"/>
              <a:ext cx="671766" cy="1418463"/>
            </a:xfrm>
            <a:prstGeom prst="rect">
              <a:avLst/>
            </a:prstGeom>
          </p:spPr>
        </p:pic>
        <p:pic>
          <p:nvPicPr>
            <p:cNvPr id="23" name="Picture 22">
              <a:extLst>
                <a:ext uri="{FF2B5EF4-FFF2-40B4-BE49-F238E27FC236}">
                  <a16:creationId xmlns:a16="http://schemas.microsoft.com/office/drawing/2014/main" id="{0D84153B-4581-2CCB-58D6-33ED2236E9AA}"/>
                </a:ext>
              </a:extLst>
            </p:cNvPr>
            <p:cNvPicPr/>
            <p:nvPr/>
          </p:nvPicPr>
          <p:blipFill>
            <a:blip r:embed="rId3"/>
            <a:stretch>
              <a:fillRect/>
            </a:stretch>
          </p:blipFill>
          <p:spPr>
            <a:xfrm>
              <a:off x="2228088" y="1487424"/>
              <a:ext cx="1890903" cy="2209419"/>
            </a:xfrm>
            <a:prstGeom prst="rect">
              <a:avLst/>
            </a:prstGeom>
          </p:spPr>
        </p:pic>
        <p:sp>
          <p:nvSpPr>
            <p:cNvPr id="24" name="Rectangle 23">
              <a:extLst>
                <a:ext uri="{FF2B5EF4-FFF2-40B4-BE49-F238E27FC236}">
                  <a16:creationId xmlns:a16="http://schemas.microsoft.com/office/drawing/2014/main" id="{4A9C655C-242A-4D59-E6D9-1EF5EE2D2C4B}"/>
                </a:ext>
              </a:extLst>
            </p:cNvPr>
            <p:cNvSpPr/>
            <p:nvPr/>
          </p:nvSpPr>
          <p:spPr>
            <a:xfrm>
              <a:off x="2866009" y="1972902"/>
              <a:ext cx="792246" cy="1451636"/>
            </a:xfrm>
            <a:prstGeom prst="rect">
              <a:avLst/>
            </a:prstGeom>
            <a:ln>
              <a:noFill/>
            </a:ln>
          </p:spPr>
          <p:txBody>
            <a:bodyPr vert="horz" lIns="0" tIns="0" rIns="0" bIns="0" rtlCol="0">
              <a:noAutofit/>
            </a:bodyPr>
            <a:lstStyle/>
            <a:p>
              <a:pPr>
                <a:lnSpc>
                  <a:spcPct val="107000"/>
                </a:lnSpc>
                <a:spcAft>
                  <a:spcPts val="800"/>
                </a:spcAft>
              </a:pPr>
              <a:r>
                <a:rPr lang="en-US" sz="8000" kern="100" dirty="0">
                  <a:solidFill>
                    <a:schemeClr val="accent2"/>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B1208A38-692B-A56A-7D84-EBDCE226B583}"/>
                </a:ext>
              </a:extLst>
            </p:cNvPr>
            <p:cNvSpPr/>
            <p:nvPr/>
          </p:nvSpPr>
          <p:spPr>
            <a:xfrm>
              <a:off x="4669536" y="19628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5FDC4A24-D8A9-F3A5-5C8E-163F832FB5D1}"/>
                </a:ext>
              </a:extLst>
            </p:cNvPr>
            <p:cNvSpPr/>
            <p:nvPr/>
          </p:nvSpPr>
          <p:spPr>
            <a:xfrm>
              <a:off x="4818678" y="19628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4A8CFA52-3EF1-205B-E79E-E90FAD8CD282}"/>
                </a:ext>
              </a:extLst>
            </p:cNvPr>
            <p:cNvSpPr/>
            <p:nvPr/>
          </p:nvSpPr>
          <p:spPr>
            <a:xfrm>
              <a:off x="4954524" y="1962878"/>
              <a:ext cx="2030974"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基于给定内容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20667141-D4CD-9559-D90B-13B588C9CA60}"/>
                </a:ext>
              </a:extLst>
            </p:cNvPr>
            <p:cNvSpPr/>
            <p:nvPr/>
          </p:nvSpPr>
          <p:spPr>
            <a:xfrm>
              <a:off x="6481826" y="1962878"/>
              <a:ext cx="275197"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C0239DFB-71CF-4C07-C06C-2D525BFEE528}"/>
                </a:ext>
              </a:extLst>
            </p:cNvPr>
            <p:cNvSpPr/>
            <p:nvPr/>
          </p:nvSpPr>
          <p:spPr>
            <a:xfrm>
              <a:off x="4669536" y="24200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E489CAD2-6876-5AD3-DFDF-BF501A66A032}"/>
                </a:ext>
              </a:extLst>
            </p:cNvPr>
            <p:cNvSpPr/>
            <p:nvPr/>
          </p:nvSpPr>
          <p:spPr>
            <a:xfrm>
              <a:off x="4818678" y="24200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23609462-A6B7-82FE-08F7-B9E3F5C1A5FD}"/>
                </a:ext>
              </a:extLst>
            </p:cNvPr>
            <p:cNvSpPr/>
            <p:nvPr/>
          </p:nvSpPr>
          <p:spPr>
            <a:xfrm>
              <a:off x="4954524" y="2420078"/>
              <a:ext cx="507540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二次世界大战以前最快的车是什么</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5A64B2FC-6051-C007-1490-7246CC8616D0}"/>
                </a:ext>
              </a:extLst>
            </p:cNvPr>
            <p:cNvSpPr/>
            <p:nvPr/>
          </p:nvSpPr>
          <p:spPr>
            <a:xfrm>
              <a:off x="8771255" y="2420078"/>
              <a:ext cx="163493"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0906991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E61088FF-243E-7503-F92C-342DD8FEECBD}"/>
              </a:ext>
            </a:extLst>
          </p:cNvPr>
          <p:cNvGrpSpPr/>
          <p:nvPr/>
        </p:nvGrpSpPr>
        <p:grpSpPr>
          <a:xfrm>
            <a:off x="497840" y="1015047"/>
            <a:ext cx="11196321" cy="4827904"/>
            <a:chOff x="0" y="0"/>
            <a:chExt cx="11196829" cy="4828032"/>
          </a:xfrm>
        </p:grpSpPr>
        <p:sp>
          <p:nvSpPr>
            <p:cNvPr id="3" name="Shape 1821">
              <a:extLst>
                <a:ext uri="{FF2B5EF4-FFF2-40B4-BE49-F238E27FC236}">
                  <a16:creationId xmlns:a16="http://schemas.microsoft.com/office/drawing/2014/main" id="{4869A005-93DC-DC71-7040-A82036F892E8}"/>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solidFill>
              <a:srgbClr val="0070C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Shape 1827">
              <a:extLst>
                <a:ext uri="{FF2B5EF4-FFF2-40B4-BE49-F238E27FC236}">
                  <a16:creationId xmlns:a16="http://schemas.microsoft.com/office/drawing/2014/main" id="{A6AB82B1-85F7-6699-927A-A2F27C376FE8}"/>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solidFill>
              <a:srgbClr val="0070C0">
                <a:alpha val="50196"/>
              </a:srgbClr>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 name="Rectangle 5">
              <a:extLst>
                <a:ext uri="{FF2B5EF4-FFF2-40B4-BE49-F238E27FC236}">
                  <a16:creationId xmlns:a16="http://schemas.microsoft.com/office/drawing/2014/main" id="{136876D4-8C9A-D8EE-F51D-F81B6F3B06B4}"/>
                </a:ext>
              </a:extLst>
            </p:cNvPr>
            <p:cNvSpPr/>
            <p:nvPr/>
          </p:nvSpPr>
          <p:spPr>
            <a:xfrm>
              <a:off x="476098" y="207611"/>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4639A407-FA4E-4511-08F2-74DA7C90D4AA}"/>
                </a:ext>
              </a:extLst>
            </p:cNvPr>
            <p:cNvSpPr/>
            <p:nvPr/>
          </p:nvSpPr>
          <p:spPr>
            <a:xfrm>
              <a:off x="706222" y="207611"/>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格式要求</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7A3AF635-3026-2AE9-4863-74F184A684D5}"/>
                </a:ext>
              </a:extLst>
            </p:cNvPr>
            <p:cNvSpPr/>
            <p:nvPr/>
          </p:nvSpPr>
          <p:spPr>
            <a:xfrm>
              <a:off x="476098" y="654397"/>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18C08D20-4B05-39CA-CFBB-1AC09CF76462}"/>
                </a:ext>
              </a:extLst>
            </p:cNvPr>
            <p:cNvSpPr/>
            <p:nvPr/>
          </p:nvSpPr>
          <p:spPr>
            <a:xfrm>
              <a:off x="706222" y="654397"/>
              <a:ext cx="169247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A9A32AD3-87C5-159E-E97C-83301AAA293B}"/>
                </a:ext>
              </a:extLst>
            </p:cNvPr>
            <p:cNvSpPr/>
            <p:nvPr/>
          </p:nvSpPr>
          <p:spPr>
            <a:xfrm>
              <a:off x="476098" y="110118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CB24F444-29D0-ABD5-81E0-15ABCCF08786}"/>
                </a:ext>
              </a:extLst>
            </p:cNvPr>
            <p:cNvSpPr/>
            <p:nvPr/>
          </p:nvSpPr>
          <p:spPr>
            <a:xfrm>
              <a:off x="706222" y="1101183"/>
              <a:ext cx="37234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1B5C0D5D-3F73-936A-CA72-2D46132992F1}"/>
                </a:ext>
              </a:extLst>
            </p:cNvPr>
            <p:cNvSpPr/>
            <p:nvPr/>
          </p:nvSpPr>
          <p:spPr>
            <a:xfrm>
              <a:off x="476098" y="1548350"/>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4429035F-0B23-C23C-0BA8-69E1F25C6523}"/>
                </a:ext>
              </a:extLst>
            </p:cNvPr>
            <p:cNvSpPr/>
            <p:nvPr/>
          </p:nvSpPr>
          <p:spPr>
            <a:xfrm>
              <a:off x="706222" y="1548350"/>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F678715D-E4B6-BCDD-768D-B42214478117}"/>
                </a:ext>
              </a:extLst>
            </p:cNvPr>
            <p:cNvSpPr/>
            <p:nvPr/>
          </p:nvSpPr>
          <p:spPr>
            <a:xfrm>
              <a:off x="476098" y="199526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5.</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3AD42B25-6CA9-B8E8-20D6-3E8A5CE9437B}"/>
                </a:ext>
              </a:extLst>
            </p:cNvPr>
            <p:cNvSpPr/>
            <p:nvPr/>
          </p:nvSpPr>
          <p:spPr>
            <a:xfrm>
              <a:off x="706222" y="1995263"/>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限定内容</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5E3630E5-E6F8-74A5-5502-34B4E3BE2032}"/>
                </a:ext>
              </a:extLst>
            </p:cNvPr>
            <p:cNvSpPr/>
            <p:nvPr/>
          </p:nvSpPr>
          <p:spPr>
            <a:xfrm>
              <a:off x="476098" y="2441801"/>
              <a:ext cx="209102"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0000"/>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5C758968-DC0D-CCF4-4D5E-10262FBE90B5}"/>
                </a:ext>
              </a:extLst>
            </p:cNvPr>
            <p:cNvSpPr/>
            <p:nvPr/>
          </p:nvSpPr>
          <p:spPr>
            <a:xfrm>
              <a:off x="633070" y="2441801"/>
              <a:ext cx="9692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0000"/>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499933B1-30F6-48E6-C502-BA0B7D1E6484}"/>
                </a:ext>
              </a:extLst>
            </p:cNvPr>
            <p:cNvSpPr/>
            <p:nvPr/>
          </p:nvSpPr>
          <p:spPr>
            <a:xfrm>
              <a:off x="706222" y="2441801"/>
              <a:ext cx="1692884"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dirty="0">
                  <a:ln>
                    <a:noFill/>
                  </a:ln>
                  <a:solidFill>
                    <a:schemeClr val="accent2"/>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208CE931-CD03-43F4-5C4B-C37F4F389D1D}"/>
                </a:ext>
              </a:extLst>
            </p:cNvPr>
            <p:cNvSpPr/>
            <p:nvPr/>
          </p:nvSpPr>
          <p:spPr>
            <a:xfrm>
              <a:off x="476098" y="2889216"/>
              <a:ext cx="2088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7</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828305F0-74CB-97F6-B837-E34734A70F51}"/>
                </a:ext>
              </a:extLst>
            </p:cNvPr>
            <p:cNvSpPr/>
            <p:nvPr/>
          </p:nvSpPr>
          <p:spPr>
            <a:xfrm>
              <a:off x="633070" y="2889216"/>
              <a:ext cx="96810"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EBE2DDBA-618C-472E-7F33-66ACF8AF6EC2}"/>
                </a:ext>
              </a:extLst>
            </p:cNvPr>
            <p:cNvSpPr/>
            <p:nvPr/>
          </p:nvSpPr>
          <p:spPr>
            <a:xfrm>
              <a:off x="706222" y="2889216"/>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AB2A582A-46C3-EBE4-AF1E-295661B7317B}"/>
                </a:ext>
              </a:extLst>
            </p:cNvPr>
            <p:cNvPicPr/>
            <p:nvPr/>
          </p:nvPicPr>
          <p:blipFill>
            <a:blip r:embed="rId2"/>
            <a:stretch>
              <a:fillRect/>
            </a:stretch>
          </p:blipFill>
          <p:spPr>
            <a:xfrm>
              <a:off x="2837688" y="1668780"/>
              <a:ext cx="671766" cy="1418463"/>
            </a:xfrm>
            <a:prstGeom prst="rect">
              <a:avLst/>
            </a:prstGeom>
          </p:spPr>
        </p:pic>
        <p:pic>
          <p:nvPicPr>
            <p:cNvPr id="23" name="Picture 22">
              <a:extLst>
                <a:ext uri="{FF2B5EF4-FFF2-40B4-BE49-F238E27FC236}">
                  <a16:creationId xmlns:a16="http://schemas.microsoft.com/office/drawing/2014/main" id="{79DF6A5E-A2AB-50CB-8FAF-6B9C06BBAEBE}"/>
                </a:ext>
              </a:extLst>
            </p:cNvPr>
            <p:cNvPicPr/>
            <p:nvPr/>
          </p:nvPicPr>
          <p:blipFill>
            <a:blip r:embed="rId3"/>
            <a:stretch>
              <a:fillRect/>
            </a:stretch>
          </p:blipFill>
          <p:spPr>
            <a:xfrm>
              <a:off x="2228088" y="1487424"/>
              <a:ext cx="1890903" cy="2209419"/>
            </a:xfrm>
            <a:prstGeom prst="rect">
              <a:avLst/>
            </a:prstGeom>
          </p:spPr>
        </p:pic>
        <p:sp>
          <p:nvSpPr>
            <p:cNvPr id="24" name="Rectangle 23">
              <a:extLst>
                <a:ext uri="{FF2B5EF4-FFF2-40B4-BE49-F238E27FC236}">
                  <a16:creationId xmlns:a16="http://schemas.microsoft.com/office/drawing/2014/main" id="{2656226E-9FD8-3FBE-AB89-24FF87B1D666}"/>
                </a:ext>
              </a:extLst>
            </p:cNvPr>
            <p:cNvSpPr/>
            <p:nvPr/>
          </p:nvSpPr>
          <p:spPr>
            <a:xfrm>
              <a:off x="2866009" y="1972902"/>
              <a:ext cx="792246" cy="1451636"/>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8000" b="0" i="0" u="none" strike="noStrike" kern="100" cap="none" spc="0" normalizeH="0" baseline="0" noProof="0" dirty="0">
                  <a:ln>
                    <a:noFill/>
                  </a:ln>
                  <a:solidFill>
                    <a:schemeClr val="accent2"/>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EBDFD2F0-41AA-5496-616B-C918E6DE6B2A}"/>
                </a:ext>
              </a:extLst>
            </p:cNvPr>
            <p:cNvSpPr/>
            <p:nvPr/>
          </p:nvSpPr>
          <p:spPr>
            <a:xfrm>
              <a:off x="4669536" y="19628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284E17C4-9C17-4755-BB7C-5B73A075F9EA}"/>
                </a:ext>
              </a:extLst>
            </p:cNvPr>
            <p:cNvSpPr/>
            <p:nvPr/>
          </p:nvSpPr>
          <p:spPr>
            <a:xfrm>
              <a:off x="4818678" y="19628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F7E05B2D-35D5-A7B4-08B9-1E2819D404F7}"/>
                </a:ext>
              </a:extLst>
            </p:cNvPr>
            <p:cNvSpPr/>
            <p:nvPr/>
          </p:nvSpPr>
          <p:spPr>
            <a:xfrm>
              <a:off x="4954524" y="1962878"/>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生成一个列表</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D258A9D2-BB8D-66C0-533E-D0ABBD3E65BD}"/>
                </a:ext>
              </a:extLst>
            </p:cNvPr>
            <p:cNvSpPr/>
            <p:nvPr/>
          </p:nvSpPr>
          <p:spPr>
            <a:xfrm>
              <a:off x="4669536" y="24200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F1B79F35-5E98-878F-6DF5-D3A7997BAC29}"/>
                </a:ext>
              </a:extLst>
            </p:cNvPr>
            <p:cNvSpPr/>
            <p:nvPr/>
          </p:nvSpPr>
          <p:spPr>
            <a:xfrm>
              <a:off x="4818678" y="24200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3BDED7EC-552D-C97C-A8E4-6BE8862A99DB}"/>
                </a:ext>
              </a:extLst>
            </p:cNvPr>
            <p:cNvSpPr/>
            <p:nvPr/>
          </p:nvSpPr>
          <p:spPr>
            <a:xfrm>
              <a:off x="4954524" y="2420078"/>
              <a:ext cx="440044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对于列表中的每个条目，生成</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D688D796-2048-DDA2-F1CB-1FC3A7E269E1}"/>
                </a:ext>
              </a:extLst>
            </p:cNvPr>
            <p:cNvSpPr/>
            <p:nvPr/>
          </p:nvSpPr>
          <p:spPr>
            <a:xfrm>
              <a:off x="8262239" y="2420078"/>
              <a:ext cx="24373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72430742-E77E-2228-5276-EBC923BF2B3E}"/>
                </a:ext>
              </a:extLst>
            </p:cNvPr>
            <p:cNvSpPr/>
            <p:nvPr/>
          </p:nvSpPr>
          <p:spPr>
            <a:xfrm>
              <a:off x="4669536" y="2877030"/>
              <a:ext cx="19859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7FAC788E-51C9-EBEA-69CC-C91EDFF08720}"/>
                </a:ext>
              </a:extLst>
            </p:cNvPr>
            <p:cNvSpPr/>
            <p:nvPr/>
          </p:nvSpPr>
          <p:spPr>
            <a:xfrm>
              <a:off x="4818856" y="2877030"/>
              <a:ext cx="18199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D8E7E1B6-9BD6-E952-481A-77C58526BB86}"/>
                </a:ext>
              </a:extLst>
            </p:cNvPr>
            <p:cNvSpPr/>
            <p:nvPr/>
          </p:nvSpPr>
          <p:spPr>
            <a:xfrm>
              <a:off x="4954524"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继续</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0099AB04-F25C-5122-B8AD-ED85F6AAA26F}"/>
                </a:ext>
              </a:extLst>
            </p:cNvPr>
            <p:cNvSpPr/>
            <p:nvPr/>
          </p:nvSpPr>
          <p:spPr>
            <a:xfrm>
              <a:off x="4669536" y="3334859"/>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D5CAB0E8-3725-D894-E2C7-724302DE3829}"/>
                </a:ext>
              </a:extLst>
            </p:cNvPr>
            <p:cNvSpPr/>
            <p:nvPr/>
          </p:nvSpPr>
          <p:spPr>
            <a:xfrm>
              <a:off x="4818678" y="3334859"/>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E0B271EE-D420-83BE-8BAD-1A091931AEA4}"/>
                </a:ext>
              </a:extLst>
            </p:cNvPr>
            <p:cNvSpPr/>
            <p:nvPr/>
          </p:nvSpPr>
          <p:spPr>
            <a:xfrm>
              <a:off x="4954524" y="3334859"/>
              <a:ext cx="67699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过滤</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BBB69641-5452-1939-B1F7-D2F316524D4C}"/>
                </a:ext>
              </a:extLst>
            </p:cNvPr>
            <p:cNvSpPr/>
            <p:nvPr/>
          </p:nvSpPr>
          <p:spPr>
            <a:xfrm>
              <a:off x="5463540" y="3334859"/>
              <a:ext cx="24373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F631B404-3D2D-837F-9393-C2D3D882958A}"/>
                </a:ext>
              </a:extLst>
            </p:cNvPr>
            <p:cNvSpPr/>
            <p:nvPr/>
          </p:nvSpPr>
          <p:spPr>
            <a:xfrm>
              <a:off x="4669536" y="3792059"/>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5</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A3A1492B-ABE0-8BB8-7DEF-22CEE72B3E39}"/>
                </a:ext>
              </a:extLst>
            </p:cNvPr>
            <p:cNvSpPr/>
            <p:nvPr/>
          </p:nvSpPr>
          <p:spPr>
            <a:xfrm>
              <a:off x="4818678" y="3792059"/>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1" name="Rectangle 40">
              <a:extLst>
                <a:ext uri="{FF2B5EF4-FFF2-40B4-BE49-F238E27FC236}">
                  <a16:creationId xmlns:a16="http://schemas.microsoft.com/office/drawing/2014/main" id="{8A4EDFEA-499D-D832-B249-60E2A76B4D09}"/>
                </a:ext>
              </a:extLst>
            </p:cNvPr>
            <p:cNvSpPr/>
            <p:nvPr/>
          </p:nvSpPr>
          <p:spPr>
            <a:xfrm>
              <a:off x="4954524" y="3792059"/>
              <a:ext cx="304646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重新生成输出条目为</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F30563C8-0D00-9EB5-B5E2-C8B2FD630123}"/>
                </a:ext>
              </a:extLst>
            </p:cNvPr>
            <p:cNvSpPr/>
            <p:nvPr/>
          </p:nvSpPr>
          <p:spPr>
            <a:xfrm>
              <a:off x="7245350" y="3792059"/>
              <a:ext cx="24373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4012AE25-FBC4-4401-168A-64E2CA6A0216}"/>
                </a:ext>
              </a:extLst>
            </p:cNvPr>
            <p:cNvSpPr/>
            <p:nvPr/>
          </p:nvSpPr>
          <p:spPr>
            <a:xfrm>
              <a:off x="4669536" y="4249011"/>
              <a:ext cx="19859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8E491369-7587-E386-0E89-FAA5F08D2AD5}"/>
                </a:ext>
              </a:extLst>
            </p:cNvPr>
            <p:cNvSpPr/>
            <p:nvPr/>
          </p:nvSpPr>
          <p:spPr>
            <a:xfrm>
              <a:off x="4818856" y="4249011"/>
              <a:ext cx="18199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D08F7FDD-73B1-805F-5526-0B177B6D403D}"/>
                </a:ext>
              </a:extLst>
            </p:cNvPr>
            <p:cNvSpPr/>
            <p:nvPr/>
          </p:nvSpPr>
          <p:spPr>
            <a:xfrm>
              <a:off x="4954524" y="4249011"/>
              <a:ext cx="473731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将最终内容总结为简短的版本。</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7748116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C0445ACF-554C-053F-E319-69BE0082622B}"/>
              </a:ext>
            </a:extLst>
          </p:cNvPr>
          <p:cNvGrpSpPr/>
          <p:nvPr/>
        </p:nvGrpSpPr>
        <p:grpSpPr>
          <a:xfrm>
            <a:off x="497840" y="1015047"/>
            <a:ext cx="11196321" cy="4827904"/>
            <a:chOff x="0" y="0"/>
            <a:chExt cx="11196829" cy="4828032"/>
          </a:xfrm>
        </p:grpSpPr>
        <p:sp>
          <p:nvSpPr>
            <p:cNvPr id="3" name="Shape 1892">
              <a:extLst>
                <a:ext uri="{FF2B5EF4-FFF2-40B4-BE49-F238E27FC236}">
                  <a16:creationId xmlns:a16="http://schemas.microsoft.com/office/drawing/2014/main" id="{1CCF3192-3473-2B70-9AD3-834EE0A3C5AF}"/>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ln w="0" cap="flat">
              <a:miter lim="127000"/>
            </a:ln>
          </p:spPr>
          <p:style>
            <a:lnRef idx="0">
              <a:srgbClr val="000000">
                <a:alpha val="0"/>
              </a:srgbClr>
            </a:lnRef>
            <a:fillRef idx="1">
              <a:srgbClr val="0070C0"/>
            </a:fillRef>
            <a:effectRef idx="0">
              <a:scrgbClr r="0" g="0" b="0"/>
            </a:effectRef>
            <a:fontRef idx="none"/>
          </p:style>
          <p:txBody>
            <a:bodyPr/>
            <a:lstStyle/>
            <a:p>
              <a:endParaRPr lang="zh-CN" altLang="en-US"/>
            </a:p>
          </p:txBody>
        </p:sp>
        <p:sp>
          <p:nvSpPr>
            <p:cNvPr id="4" name="Shape 1898">
              <a:extLst>
                <a:ext uri="{FF2B5EF4-FFF2-40B4-BE49-F238E27FC236}">
                  <a16:creationId xmlns:a16="http://schemas.microsoft.com/office/drawing/2014/main" id="{B92AB17F-CE75-E58E-D74D-FCFF9CFFAEBA}"/>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zh-CN" altLang="en-US"/>
            </a:p>
          </p:txBody>
        </p:sp>
        <p:sp>
          <p:nvSpPr>
            <p:cNvPr id="6" name="Rectangle 5">
              <a:extLst>
                <a:ext uri="{FF2B5EF4-FFF2-40B4-BE49-F238E27FC236}">
                  <a16:creationId xmlns:a16="http://schemas.microsoft.com/office/drawing/2014/main" id="{8FB19F5E-198C-5C3B-4C30-52B3C483CD9B}"/>
                </a:ext>
              </a:extLst>
            </p:cNvPr>
            <p:cNvSpPr/>
            <p:nvPr/>
          </p:nvSpPr>
          <p:spPr>
            <a:xfrm>
              <a:off x="476098" y="207611"/>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5881989C-9B1B-1C2F-AADF-09769830F7D4}"/>
                </a:ext>
              </a:extLst>
            </p:cNvPr>
            <p:cNvSpPr/>
            <p:nvPr/>
          </p:nvSpPr>
          <p:spPr>
            <a:xfrm>
              <a:off x="706222" y="207611"/>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格式要求</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768F47CE-3F4A-E345-818B-AFA000795BA1}"/>
                </a:ext>
              </a:extLst>
            </p:cNvPr>
            <p:cNvSpPr/>
            <p:nvPr/>
          </p:nvSpPr>
          <p:spPr>
            <a:xfrm>
              <a:off x="476098" y="654397"/>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39F87FB0-2AEF-76D8-CCAB-F63290280FC5}"/>
                </a:ext>
              </a:extLst>
            </p:cNvPr>
            <p:cNvSpPr/>
            <p:nvPr/>
          </p:nvSpPr>
          <p:spPr>
            <a:xfrm>
              <a:off x="706222" y="654397"/>
              <a:ext cx="1692478"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E302495F-9A9E-46A6-A18A-F0A280F6E27C}"/>
                </a:ext>
              </a:extLst>
            </p:cNvPr>
            <p:cNvSpPr/>
            <p:nvPr/>
          </p:nvSpPr>
          <p:spPr>
            <a:xfrm>
              <a:off x="476098" y="110118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843C2886-08F8-5DD1-9355-78E205AA7365}"/>
                </a:ext>
              </a:extLst>
            </p:cNvPr>
            <p:cNvSpPr/>
            <p:nvPr/>
          </p:nvSpPr>
          <p:spPr>
            <a:xfrm>
              <a:off x="706222" y="1101183"/>
              <a:ext cx="3723452"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73EDC333-D123-C67A-40C0-41ADF17762BE}"/>
                </a:ext>
              </a:extLst>
            </p:cNvPr>
            <p:cNvSpPr/>
            <p:nvPr/>
          </p:nvSpPr>
          <p:spPr>
            <a:xfrm>
              <a:off x="476098" y="1548350"/>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BF01B4F8-6095-8F58-9AE9-DBFBC413AC62}"/>
                </a:ext>
              </a:extLst>
            </p:cNvPr>
            <p:cNvSpPr/>
            <p:nvPr/>
          </p:nvSpPr>
          <p:spPr>
            <a:xfrm>
              <a:off x="706222" y="1548350"/>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7610A91C-9FC5-A76D-71A0-279999A9275D}"/>
                </a:ext>
              </a:extLst>
            </p:cNvPr>
            <p:cNvSpPr/>
            <p:nvPr/>
          </p:nvSpPr>
          <p:spPr>
            <a:xfrm>
              <a:off x="476098" y="199526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0F74FAEA-24E0-1FD3-4D75-8D57676F8931}"/>
                </a:ext>
              </a:extLst>
            </p:cNvPr>
            <p:cNvSpPr/>
            <p:nvPr/>
          </p:nvSpPr>
          <p:spPr>
            <a:xfrm>
              <a:off x="706222" y="1995263"/>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限定内容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8C537513-D915-5AB4-E965-F15771CB9498}"/>
                </a:ext>
              </a:extLst>
            </p:cNvPr>
            <p:cNvSpPr/>
            <p:nvPr/>
          </p:nvSpPr>
          <p:spPr>
            <a:xfrm>
              <a:off x="476098" y="2441801"/>
              <a:ext cx="209102"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22FB69D2-BD43-5EDF-8303-9B0C7B2DFA6F}"/>
                </a:ext>
              </a:extLst>
            </p:cNvPr>
            <p:cNvSpPr/>
            <p:nvPr/>
          </p:nvSpPr>
          <p:spPr>
            <a:xfrm>
              <a:off x="633070" y="2441801"/>
              <a:ext cx="96926"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DE5EC995-5EA5-392F-D2FB-CA0108A8A1F0}"/>
                </a:ext>
              </a:extLst>
            </p:cNvPr>
            <p:cNvSpPr/>
            <p:nvPr/>
          </p:nvSpPr>
          <p:spPr>
            <a:xfrm>
              <a:off x="706222" y="2441801"/>
              <a:ext cx="1692884" cy="363888"/>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E7569081-BA53-528D-4018-3FC42791BEFD}"/>
                </a:ext>
              </a:extLst>
            </p:cNvPr>
            <p:cNvSpPr/>
            <p:nvPr/>
          </p:nvSpPr>
          <p:spPr>
            <a:xfrm>
              <a:off x="476098" y="2889216"/>
              <a:ext cx="208852"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0A6C033A-758B-24B8-9C4C-DB0103F09E3A}"/>
                </a:ext>
              </a:extLst>
            </p:cNvPr>
            <p:cNvSpPr/>
            <p:nvPr/>
          </p:nvSpPr>
          <p:spPr>
            <a:xfrm>
              <a:off x="633070" y="2889216"/>
              <a:ext cx="96810"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5E560890-538F-D0CE-8CFD-8BA51C2F27CB}"/>
                </a:ext>
              </a:extLst>
            </p:cNvPr>
            <p:cNvSpPr/>
            <p:nvPr/>
          </p:nvSpPr>
          <p:spPr>
            <a:xfrm>
              <a:off x="706222" y="2889216"/>
              <a:ext cx="1015487"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突破个</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3" name="Rectangle 22">
              <a:extLst>
                <a:ext uri="{FF2B5EF4-FFF2-40B4-BE49-F238E27FC236}">
                  <a16:creationId xmlns:a16="http://schemas.microsoft.com/office/drawing/2014/main" id="{F8657981-378A-9331-38A4-8B6D632E919A}"/>
                </a:ext>
              </a:extLst>
            </p:cNvPr>
            <p:cNvSpPr/>
            <p:nvPr/>
          </p:nvSpPr>
          <p:spPr>
            <a:xfrm>
              <a:off x="1444334" y="2889216"/>
              <a:ext cx="1015487"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人限制</a:t>
              </a:r>
              <a:endParaRPr lang="zh-CN" sz="1100" kern="100" dirty="0">
                <a:solidFill>
                  <a:schemeClr val="accent2"/>
                </a:solidFill>
                <a:effectLst/>
                <a:latin typeface="Calibri" panose="020F0502020204030204" pitchFamily="34" charset="0"/>
                <a:ea typeface="Calibri" panose="020F0502020204030204" pitchFamily="34" charset="0"/>
              </a:endParaRPr>
            </a:p>
          </p:txBody>
        </p:sp>
        <p:pic>
          <p:nvPicPr>
            <p:cNvPr id="24" name="Picture 23">
              <a:extLst>
                <a:ext uri="{FF2B5EF4-FFF2-40B4-BE49-F238E27FC236}">
                  <a16:creationId xmlns:a16="http://schemas.microsoft.com/office/drawing/2014/main" id="{9FB3C08E-FA33-5B9A-A619-1DCC4F923441}"/>
                </a:ext>
              </a:extLst>
            </p:cNvPr>
            <p:cNvPicPr/>
            <p:nvPr/>
          </p:nvPicPr>
          <p:blipFill>
            <a:blip r:embed="rId2"/>
            <a:stretch>
              <a:fillRect/>
            </a:stretch>
          </p:blipFill>
          <p:spPr>
            <a:xfrm>
              <a:off x="2837688" y="1668780"/>
              <a:ext cx="671766" cy="1418463"/>
            </a:xfrm>
            <a:prstGeom prst="rect">
              <a:avLst/>
            </a:prstGeom>
          </p:spPr>
        </p:pic>
        <p:pic>
          <p:nvPicPr>
            <p:cNvPr id="25" name="Picture 24">
              <a:extLst>
                <a:ext uri="{FF2B5EF4-FFF2-40B4-BE49-F238E27FC236}">
                  <a16:creationId xmlns:a16="http://schemas.microsoft.com/office/drawing/2014/main" id="{77608A8C-4C98-645F-6C5B-CDB85F4AE088}"/>
                </a:ext>
              </a:extLst>
            </p:cNvPr>
            <p:cNvPicPr/>
            <p:nvPr/>
          </p:nvPicPr>
          <p:blipFill>
            <a:blip r:embed="rId3"/>
            <a:stretch>
              <a:fillRect/>
            </a:stretch>
          </p:blipFill>
          <p:spPr>
            <a:xfrm>
              <a:off x="2228088" y="1487424"/>
              <a:ext cx="1890903" cy="2209419"/>
            </a:xfrm>
            <a:prstGeom prst="rect">
              <a:avLst/>
            </a:prstGeom>
          </p:spPr>
        </p:pic>
        <p:sp>
          <p:nvSpPr>
            <p:cNvPr id="26" name="Rectangle 25">
              <a:extLst>
                <a:ext uri="{FF2B5EF4-FFF2-40B4-BE49-F238E27FC236}">
                  <a16:creationId xmlns:a16="http://schemas.microsoft.com/office/drawing/2014/main" id="{43B49E77-47BE-1374-C2BF-C9B078834B66}"/>
                </a:ext>
              </a:extLst>
            </p:cNvPr>
            <p:cNvSpPr/>
            <p:nvPr/>
          </p:nvSpPr>
          <p:spPr>
            <a:xfrm>
              <a:off x="2866009" y="1972902"/>
              <a:ext cx="792246" cy="1451636"/>
            </a:xfrm>
            <a:prstGeom prst="rect">
              <a:avLst/>
            </a:prstGeom>
            <a:ln>
              <a:noFill/>
            </a:ln>
          </p:spPr>
          <p:txBody>
            <a:bodyPr vert="horz" lIns="0" tIns="0" rIns="0" bIns="0" rtlCol="0">
              <a:noAutofit/>
            </a:bodyPr>
            <a:lstStyle/>
            <a:p>
              <a:pPr>
                <a:lnSpc>
                  <a:spcPct val="107000"/>
                </a:lnSpc>
                <a:spcAft>
                  <a:spcPts val="800"/>
                </a:spcAft>
              </a:pPr>
              <a:r>
                <a:rPr lang="en-US" sz="8000" kern="100" dirty="0">
                  <a:solidFill>
                    <a:schemeClr val="accent2"/>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F5D56AD5-23F7-0912-1BB3-A1859212E509}"/>
                </a:ext>
              </a:extLst>
            </p:cNvPr>
            <p:cNvSpPr/>
            <p:nvPr/>
          </p:nvSpPr>
          <p:spPr>
            <a:xfrm>
              <a:off x="4669536" y="1962878"/>
              <a:ext cx="280216"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139D99A8-08E0-6910-3C53-C0FC4C7C22FA}"/>
                </a:ext>
              </a:extLst>
            </p:cNvPr>
            <p:cNvSpPr/>
            <p:nvPr/>
          </p:nvSpPr>
          <p:spPr>
            <a:xfrm>
              <a:off x="4879848" y="1962878"/>
              <a:ext cx="676992"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关于</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61AF2066-CEA1-F0D6-A70B-1C28B522E707}"/>
                </a:ext>
              </a:extLst>
            </p:cNvPr>
            <p:cNvSpPr/>
            <p:nvPr/>
          </p:nvSpPr>
          <p:spPr>
            <a:xfrm>
              <a:off x="5388864" y="1962878"/>
              <a:ext cx="1012780"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D0B643C2-B3F6-3E1D-8EF7-08F43425E45F}"/>
                </a:ext>
              </a:extLst>
            </p:cNvPr>
            <p:cNvSpPr/>
            <p:nvPr/>
          </p:nvSpPr>
          <p:spPr>
            <a:xfrm>
              <a:off x="6149594" y="1962878"/>
              <a:ext cx="4738939"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有哪些相关概念和领域需要研究</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397587D0-55BB-39FE-10EE-2F6836DD8C74}"/>
                </a:ext>
              </a:extLst>
            </p:cNvPr>
            <p:cNvSpPr/>
            <p:nvPr/>
          </p:nvSpPr>
          <p:spPr>
            <a:xfrm>
              <a:off x="9713087" y="1962878"/>
              <a:ext cx="163493"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05458AEB-CAA2-037C-36EF-7EF65B4756FB}"/>
                </a:ext>
              </a:extLst>
            </p:cNvPr>
            <p:cNvSpPr/>
            <p:nvPr/>
          </p:nvSpPr>
          <p:spPr>
            <a:xfrm>
              <a:off x="4669536" y="2420078"/>
              <a:ext cx="280216"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DA7874CB-C390-0841-06E7-9A534375A9A1}"/>
                </a:ext>
              </a:extLst>
            </p:cNvPr>
            <p:cNvSpPr/>
            <p:nvPr/>
          </p:nvSpPr>
          <p:spPr>
            <a:xfrm>
              <a:off x="4879848" y="2420078"/>
              <a:ext cx="1015487"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生成和</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424FAE4E-B9ED-B1DF-5434-516980089E08}"/>
                </a:ext>
              </a:extLst>
            </p:cNvPr>
            <p:cNvSpPr/>
            <p:nvPr/>
          </p:nvSpPr>
          <p:spPr>
            <a:xfrm>
              <a:off x="5643626" y="2420078"/>
              <a:ext cx="867565"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7C38D8F5-951C-7863-6191-DCAA20B4FAB5}"/>
                </a:ext>
              </a:extLst>
            </p:cNvPr>
            <p:cNvSpPr/>
            <p:nvPr/>
          </p:nvSpPr>
          <p:spPr>
            <a:xfrm>
              <a:off x="6295898" y="2420078"/>
              <a:ext cx="270796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相关的领域和概念</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5256803C-2BFC-EC7E-B7F5-F83562F36859}"/>
                </a:ext>
              </a:extLst>
            </p:cNvPr>
            <p:cNvSpPr/>
            <p:nvPr/>
          </p:nvSpPr>
          <p:spPr>
            <a:xfrm>
              <a:off x="4669536" y="2877030"/>
              <a:ext cx="280313"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682BE8B7-6F1E-C3CE-AE4E-AAB8A0A8AFDB}"/>
                </a:ext>
              </a:extLst>
            </p:cNvPr>
            <p:cNvSpPr/>
            <p:nvPr/>
          </p:nvSpPr>
          <p:spPr>
            <a:xfrm>
              <a:off x="4879848" y="2877030"/>
              <a:ext cx="2031379"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对于给定内容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69B507E4-95CC-89F3-5ED2-85FCDA1790E8}"/>
                </a:ext>
              </a:extLst>
            </p:cNvPr>
            <p:cNvSpPr/>
            <p:nvPr/>
          </p:nvSpPr>
          <p:spPr>
            <a:xfrm>
              <a:off x="6407150" y="2877030"/>
              <a:ext cx="930961"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BAFD7E32-1174-928D-D89D-7FAA7297F643}"/>
                </a:ext>
              </a:extLst>
            </p:cNvPr>
            <p:cNvSpPr/>
            <p:nvPr/>
          </p:nvSpPr>
          <p:spPr>
            <a:xfrm>
              <a:off x="7106666" y="2877030"/>
              <a:ext cx="2031379"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提示我相关的</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554E1D88-345A-0600-E8F7-35C9B65AD4FA}"/>
                </a:ext>
              </a:extLst>
            </p:cNvPr>
            <p:cNvSpPr/>
            <p:nvPr/>
          </p:nvSpPr>
          <p:spPr>
            <a:xfrm>
              <a:off x="4669536" y="3334859"/>
              <a:ext cx="280216"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1" name="Rectangle 40">
              <a:extLst>
                <a:ext uri="{FF2B5EF4-FFF2-40B4-BE49-F238E27FC236}">
                  <a16:creationId xmlns:a16="http://schemas.microsoft.com/office/drawing/2014/main" id="{3E91ECFD-DA6B-7DC9-F271-C52371B162D5}"/>
                </a:ext>
              </a:extLst>
            </p:cNvPr>
            <p:cNvSpPr/>
            <p:nvPr/>
          </p:nvSpPr>
          <p:spPr>
            <a:xfrm>
              <a:off x="4879848" y="3334859"/>
              <a:ext cx="676992"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关于</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AAEDEB7B-F9E3-DAA0-5679-72B1383834F6}"/>
                </a:ext>
              </a:extLst>
            </p:cNvPr>
            <p:cNvSpPr/>
            <p:nvPr/>
          </p:nvSpPr>
          <p:spPr>
            <a:xfrm>
              <a:off x="5388864" y="3334859"/>
              <a:ext cx="867903"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0E757C7F-16D1-BBBC-2D30-B1E12542C9D1}"/>
                </a:ext>
              </a:extLst>
            </p:cNvPr>
            <p:cNvSpPr/>
            <p:nvPr/>
          </p:nvSpPr>
          <p:spPr>
            <a:xfrm>
              <a:off x="6041390" y="3334859"/>
              <a:ext cx="33849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509B4B86-BD71-7E33-F0F6-FAC90F6C557C}"/>
                </a:ext>
              </a:extLst>
            </p:cNvPr>
            <p:cNvSpPr/>
            <p:nvPr/>
          </p:nvSpPr>
          <p:spPr>
            <a:xfrm>
              <a:off x="6295898" y="3334859"/>
              <a:ext cx="3384957"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由浅入深的推荐步骤是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711EDD93-BFFD-9135-F7B4-D83C8EEDE223}"/>
                </a:ext>
              </a:extLst>
            </p:cNvPr>
            <p:cNvSpPr/>
            <p:nvPr/>
          </p:nvSpPr>
          <p:spPr>
            <a:xfrm>
              <a:off x="8841359" y="3334859"/>
              <a:ext cx="486965"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41943058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37A7-7D27-6BC1-E79C-BDF1E2078C39}"/>
              </a:ext>
            </a:extLst>
          </p:cNvPr>
          <p:cNvSpPr>
            <a:spLocks noGrp="1"/>
          </p:cNvSpPr>
          <p:nvPr>
            <p:ph type="title"/>
          </p:nvPr>
        </p:nvSpPr>
        <p:spPr>
          <a:xfrm>
            <a:off x="588263" y="3041095"/>
            <a:ext cx="4167887" cy="492443"/>
          </a:xfrm>
        </p:spPr>
        <p:txBody>
          <a:bodyPr/>
          <a:lstStyle/>
          <a:p>
            <a:r>
              <a:rPr lang="zh-CN" altLang="en-US" dirty="0"/>
              <a:t>知识库嵌入演示</a:t>
            </a:r>
          </a:p>
        </p:txBody>
      </p:sp>
    </p:spTree>
    <p:extLst>
      <p:ext uri="{BB962C8B-B14F-4D97-AF65-F5344CB8AC3E}">
        <p14:creationId xmlns:p14="http://schemas.microsoft.com/office/powerpoint/2010/main" val="268890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37A7-7D27-6BC1-E79C-BDF1E2078C39}"/>
              </a:ext>
            </a:extLst>
          </p:cNvPr>
          <p:cNvSpPr>
            <a:spLocks noGrp="1"/>
          </p:cNvSpPr>
          <p:nvPr>
            <p:ph type="title"/>
          </p:nvPr>
        </p:nvSpPr>
        <p:spPr>
          <a:xfrm>
            <a:off x="453792" y="2588994"/>
            <a:ext cx="5193972" cy="984885"/>
          </a:xfrm>
        </p:spPr>
        <p:txBody>
          <a:bodyPr/>
          <a:lstStyle/>
          <a:p>
            <a:r>
              <a:rPr kumimoji="1" lang="en-US" altLang="zh-CN" dirty="0"/>
              <a:t>Prompt Tune vs Fine Tune</a:t>
            </a:r>
            <a:endParaRPr lang="zh-CN" altLang="en-US" dirty="0"/>
          </a:p>
        </p:txBody>
      </p:sp>
    </p:spTree>
    <p:extLst>
      <p:ext uri="{BB962C8B-B14F-4D97-AF65-F5344CB8AC3E}">
        <p14:creationId xmlns:p14="http://schemas.microsoft.com/office/powerpoint/2010/main" val="222023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1037760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en-US" altLang="zh-CN" sz="3200" b="0" i="0" u="none" strike="noStrike" kern="1200" cap="none" spc="-50" normalizeH="0" baseline="0" noProof="0" dirty="0">
                <a:ln w="3175">
                  <a:noFill/>
                </a:ln>
                <a:solidFill>
                  <a:srgbClr val="0078D4"/>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3200" b="0" i="0" u="none" strike="noStrike" kern="1200" cap="none" spc="-50" normalizeH="0" baseline="0" noProof="0" dirty="0">
                <a:ln w="3175">
                  <a:noFill/>
                </a:ln>
                <a:solidFill>
                  <a:srgbClr val="0078D4"/>
                </a:solidFill>
                <a:effectLst/>
                <a:uLnTx/>
                <a:uFillTx/>
                <a:latin typeface="Microsoft JhengHei Light" panose="020B0304030504040204" pitchFamily="34" charset="-120"/>
                <a:ea typeface="Microsoft JhengHei Light" panose="020B0304030504040204" pitchFamily="34" charset="-120"/>
                <a:cs typeface="Segoe UI" pitchFamily="34" charset="0"/>
              </a:rPr>
              <a:t>和</a:t>
            </a:r>
            <a:r>
              <a:rPr kumimoji="0" lang="en-US" altLang="zh-CN" sz="3200" b="0" i="0" u="none" strike="noStrike" kern="1200" cap="none" spc="-50" normalizeH="0" baseline="0" noProof="0" dirty="0">
                <a:ln w="3175">
                  <a:noFill/>
                </a:ln>
                <a:solidFill>
                  <a:srgbClr val="0078D4"/>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endParaRPr kumimoji="0" lang="en-US" sz="3200" b="0" i="0" u="none" strike="noStrike" kern="1200" cap="none" spc="-50" normalizeH="0" baseline="0" noProof="0" dirty="0">
              <a:ln w="3175">
                <a:noFill/>
              </a:ln>
              <a:solidFill>
                <a:srgbClr val="0078D4"/>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5" name="TextBox 4">
            <a:extLst>
              <a:ext uri="{FF2B5EF4-FFF2-40B4-BE49-F238E27FC236}">
                <a16:creationId xmlns:a16="http://schemas.microsoft.com/office/drawing/2014/main" id="{BC3C175E-2EE6-1575-6DC7-ABBDFE88B0E0}"/>
              </a:ext>
            </a:extLst>
          </p:cNvPr>
          <p:cNvSpPr txBox="1"/>
          <p:nvPr/>
        </p:nvSpPr>
        <p:spPr>
          <a:xfrm>
            <a:off x="988894" y="1782395"/>
            <a:ext cx="9645976" cy="3293209"/>
          </a:xfrm>
          <a:prstGeom prst="rect">
            <a:avLst/>
          </a:prstGeom>
          <a:noFill/>
        </p:spPr>
        <p:txBody>
          <a:bodyPr wrap="square">
            <a:spAutoFit/>
          </a:bodyPr>
          <a:lstStyle/>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主要是用来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改善长期输出形式</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。相对的</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是</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短期</a:t>
            </a:r>
            <a:r>
              <a:rPr kumimoji="0" lang="en-US" altLang="zh-CN"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一次性</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改变输出的方法。</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的长期表现会随着样本数量的翻倍呈现</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类线性特性的增长</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建议首先做</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来验证提升潜力。 然后转为</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做长线改善以帮助节省</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，降低</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TCO</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可以用来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限定范围</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，提高</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domain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相关度</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根据某一类特定产品标签生成描述</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根据某一篇博文内容风格写推广广告</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企业级（知识库）客服</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Bot</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pic>
        <p:nvPicPr>
          <p:cNvPr id="3" name="Picture 2" descr="Chart, bar chart&#10;&#10;Description automatically generated">
            <a:extLst>
              <a:ext uri="{FF2B5EF4-FFF2-40B4-BE49-F238E27FC236}">
                <a16:creationId xmlns:a16="http://schemas.microsoft.com/office/drawing/2014/main" id="{C2E30C6F-CACF-BB0E-943B-1A57EFAC0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294" y="3285143"/>
            <a:ext cx="4464576" cy="3293210"/>
          </a:xfrm>
          <a:prstGeom prst="rect">
            <a:avLst/>
          </a:prstGeom>
        </p:spPr>
      </p:pic>
    </p:spTree>
    <p:extLst>
      <p:ext uri="{BB962C8B-B14F-4D97-AF65-F5344CB8AC3E}">
        <p14:creationId xmlns:p14="http://schemas.microsoft.com/office/powerpoint/2010/main" val="297070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4396767"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正确理解</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13" name="Title 1">
            <a:extLst>
              <a:ext uri="{FF2B5EF4-FFF2-40B4-BE49-F238E27FC236}">
                <a16:creationId xmlns:a16="http://schemas.microsoft.com/office/drawing/2014/main" id="{B4D2B898-2875-ADA5-A168-4B7966B39CEC}"/>
              </a:ext>
            </a:extLst>
          </p:cNvPr>
          <p:cNvSpPr txBox="1">
            <a:spLocks/>
          </p:cNvSpPr>
          <p:nvPr/>
        </p:nvSpPr>
        <p:spPr>
          <a:xfrm>
            <a:off x="3731071" y="3132442"/>
            <a:ext cx="5001449" cy="59311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zh-CN" altLang="en-US" sz="1800" dirty="0">
                <a:solidFill>
                  <a:srgbClr val="FFFFFF"/>
                </a:solidFill>
                <a:latin typeface="Muli" panose="02000503000000000000" pitchFamily="2" charset="0"/>
                <a:ea typeface="Microsoft JhengHei Light" panose="020B0304030504040204" pitchFamily="34" charset="-120"/>
              </a:rPr>
              <a:t>如果</a:t>
            </a:r>
            <a:r>
              <a:rPr kumimoji="0" lang="zh-CN" altLang="en-US" sz="1800" b="0" i="0" u="none" strike="noStrike" kern="1200" cap="none" spc="-50" normalizeH="0" baseline="0" noProof="0" dirty="0">
                <a:ln w="3175">
                  <a:noFill/>
                </a:ln>
                <a:solidFill>
                  <a:srgbClr val="FFFFFF"/>
                </a:solidFill>
                <a:effectLst/>
                <a:uLnTx/>
                <a:uFillTx/>
                <a:latin typeface="Muli" panose="02000503000000000000" pitchFamily="2" charset="0"/>
                <a:ea typeface="Microsoft JhengHei Light" panose="020B0304030504040204" pitchFamily="34" charset="-120"/>
                <a:cs typeface="Segoe UI" pitchFamily="34" charset="0"/>
              </a:rPr>
              <a:t>越</a:t>
            </a:r>
            <a:r>
              <a:rPr kumimoji="0" lang="en-US" altLang="zh-CN" sz="1800" b="0" i="0" u="none" strike="noStrike" kern="1200" cap="none" spc="-50" normalizeH="0" baseline="0" noProof="0" dirty="0">
                <a:ln w="3175">
                  <a:noFill/>
                </a:ln>
                <a:solidFill>
                  <a:srgbClr val="FFFFFF"/>
                </a:solidFill>
                <a:effectLst/>
                <a:uLnTx/>
                <a:uFillTx/>
                <a:latin typeface="Muli" panose="02000503000000000000" pitchFamily="2" charset="0"/>
                <a:ea typeface="Microsoft JhengHei Light" panose="020B0304030504040204" pitchFamily="34" charset="-120"/>
                <a:cs typeface="Segoe UI" pitchFamily="34" charset="0"/>
              </a:rPr>
              <a:t>Tune</a:t>
            </a:r>
            <a:r>
              <a:rPr kumimoji="0" lang="zh-CN" altLang="en-US" sz="1800" b="0" i="0" u="none" strike="noStrike" kern="1200" cap="none" spc="-50" normalizeH="0" baseline="0" noProof="0" dirty="0">
                <a:ln w="3175">
                  <a:noFill/>
                </a:ln>
                <a:solidFill>
                  <a:srgbClr val="FFFFFF"/>
                </a:solidFill>
                <a:effectLst/>
                <a:uLnTx/>
                <a:uFillTx/>
                <a:latin typeface="Muli" panose="02000503000000000000" pitchFamily="2" charset="0"/>
                <a:ea typeface="Microsoft JhengHei Light" panose="020B0304030504040204" pitchFamily="34" charset="-120"/>
                <a:cs typeface="Segoe UI" pitchFamily="34" charset="0"/>
              </a:rPr>
              <a:t>越差？？</a:t>
            </a:r>
          </a:p>
        </p:txBody>
      </p:sp>
      <p:grpSp>
        <p:nvGrpSpPr>
          <p:cNvPr id="8" name="Group 7">
            <a:extLst>
              <a:ext uri="{FF2B5EF4-FFF2-40B4-BE49-F238E27FC236}">
                <a16:creationId xmlns:a16="http://schemas.microsoft.com/office/drawing/2014/main" id="{F4375013-B7C9-41CC-EFE7-41E7A4E3FE21}"/>
              </a:ext>
            </a:extLst>
          </p:cNvPr>
          <p:cNvGrpSpPr/>
          <p:nvPr/>
        </p:nvGrpSpPr>
        <p:grpSpPr>
          <a:xfrm>
            <a:off x="4944955" y="4054537"/>
            <a:ext cx="2302090" cy="2734882"/>
            <a:chOff x="4944955" y="4054537"/>
            <a:chExt cx="2302090" cy="2734882"/>
          </a:xfrm>
        </p:grpSpPr>
        <p:sp>
          <p:nvSpPr>
            <p:cNvPr id="2" name="Title 1">
              <a:extLst>
                <a:ext uri="{FF2B5EF4-FFF2-40B4-BE49-F238E27FC236}">
                  <a16:creationId xmlns:a16="http://schemas.microsoft.com/office/drawing/2014/main" id="{CE1E5B1D-1E99-C592-F974-E2A8A71F56F4}"/>
                </a:ext>
              </a:extLst>
            </p:cNvPr>
            <p:cNvSpPr txBox="1">
              <a:spLocks/>
            </p:cNvSpPr>
            <p:nvPr/>
          </p:nvSpPr>
          <p:spPr>
            <a:xfrm>
              <a:off x="4944955" y="4054537"/>
              <a:ext cx="2302090" cy="63514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50" normalizeH="0" baseline="0" noProof="0">
                  <a:ln w="3175">
                    <a:noFill/>
                  </a:ln>
                  <a:solidFill>
                    <a:srgbClr val="FFFFFF"/>
                  </a:solidFill>
                  <a:effectLst/>
                  <a:uLnTx/>
                  <a:uFillTx/>
                  <a:latin typeface="Dreaming Outloud Pro" panose="03050502040302030504" pitchFamily="66" charset="0"/>
                  <a:ea typeface="Microsoft JhengHei Light" panose="020B0304030504040204" pitchFamily="34" charset="-120"/>
                  <a:cs typeface="Dreaming Outloud Pro" panose="03050502040302030504" pitchFamily="66" charset="0"/>
                </a:rPr>
                <a:t>Here’s why</a:t>
              </a:r>
              <a:endParaRPr kumimoji="0" lang="ja-JP" altLang="en-US" sz="2000" b="0" i="0" u="none" strike="noStrike" kern="1200" cap="none" spc="-50" normalizeH="0" baseline="0" noProof="0">
                <a:ln w="3175">
                  <a:noFill/>
                </a:ln>
                <a:solidFill>
                  <a:srgbClr val="FFFFFF"/>
                </a:solidFill>
                <a:effectLst/>
                <a:uLnTx/>
                <a:uFillTx/>
                <a:latin typeface="Dreaming Outloud Pro" panose="03050502040302030504" pitchFamily="66" charset="0"/>
                <a:ea typeface="Microsoft JhengHei Light" panose="020B0304030504040204" pitchFamily="34" charset="-120"/>
                <a:cs typeface="Dreaming Outloud Pro" panose="03050502040302030504" pitchFamily="66" charset="0"/>
              </a:endParaRPr>
            </a:p>
          </p:txBody>
        </p:sp>
        <p:cxnSp>
          <p:nvCxnSpPr>
            <p:cNvPr id="5" name="Connector: Curved 4">
              <a:extLst>
                <a:ext uri="{FF2B5EF4-FFF2-40B4-BE49-F238E27FC236}">
                  <a16:creationId xmlns:a16="http://schemas.microsoft.com/office/drawing/2014/main" id="{02A247D1-5A91-999F-38DE-10B23A4B6E5D}"/>
                </a:ext>
              </a:extLst>
            </p:cNvPr>
            <p:cNvCxnSpPr>
              <a:cxnSpLocks/>
              <a:stCxn id="2" idx="2"/>
            </p:cNvCxnSpPr>
            <p:nvPr/>
          </p:nvCxnSpPr>
          <p:spPr>
            <a:xfrm rot="16200000" flipH="1">
              <a:off x="5046132" y="5739550"/>
              <a:ext cx="2099737" cy="1"/>
            </a:xfrm>
            <a:prstGeom prst="curvedConnector3">
              <a:avLst>
                <a:gd name="adj1" fmla="val 50000"/>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895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zh-CN" altLang="en-US" dirty="0"/>
              <a:t>议程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715279" y="2644170"/>
            <a:ext cx="11025188" cy="2169825"/>
          </a:xfrm>
        </p:spPr>
        <p:txBody>
          <a:bodyPr/>
          <a:lstStyle/>
          <a:p>
            <a:pPr marL="342900" indent="-342900" algn="l">
              <a:buFont typeface="Arial" panose="020B0604020202020204" pitchFamily="34" charset="0"/>
              <a:buChar char="•"/>
            </a:pPr>
            <a:r>
              <a:rPr kumimoji="1" lang="en-US" altLang="zh-CN" dirty="0"/>
              <a:t>Prompt Engineering </a:t>
            </a:r>
            <a:r>
              <a:rPr kumimoji="1" lang="zh-CN" altLang="en-US" dirty="0"/>
              <a:t>入门</a:t>
            </a:r>
            <a:endParaRPr kumimoji="1" lang="en-US" altLang="zh-CN" dirty="0"/>
          </a:p>
          <a:p>
            <a:pPr marL="342900" indent="-342900" algn="l">
              <a:buFont typeface="Arial" panose="020B0604020202020204" pitchFamily="34" charset="0"/>
              <a:buChar char="•"/>
            </a:pPr>
            <a:r>
              <a:rPr kumimoji="1" lang="en-US" altLang="zh-CN" dirty="0"/>
              <a:t>Prompt</a:t>
            </a:r>
            <a:r>
              <a:rPr kumimoji="1" lang="zh-CN" altLang="en-US" dirty="0"/>
              <a:t> 设计的</a:t>
            </a:r>
            <a:r>
              <a:rPr kumimoji="1" lang="en-US" altLang="zh-CN" dirty="0"/>
              <a:t>7</a:t>
            </a:r>
            <a:r>
              <a:rPr kumimoji="1" lang="zh-CN" altLang="en-US" dirty="0"/>
              <a:t>个原则</a:t>
            </a:r>
            <a:endParaRPr kumimoji="1" lang="en-US" altLang="zh-CN" dirty="0"/>
          </a:p>
          <a:p>
            <a:pPr marL="342900" indent="-342900" algn="l">
              <a:buFont typeface="Arial" panose="020B0604020202020204" pitchFamily="34" charset="0"/>
              <a:buChar char="•"/>
            </a:pPr>
            <a:r>
              <a:rPr kumimoji="1" lang="zh-CN" altLang="en-US" dirty="0"/>
              <a:t>知识库嵌入演示</a:t>
            </a:r>
            <a:endParaRPr kumimoji="1" lang="en-US" altLang="zh-CN" dirty="0"/>
          </a:p>
          <a:p>
            <a:pPr marL="342900" indent="-342900" algn="l">
              <a:buFont typeface="Arial" panose="020B0604020202020204" pitchFamily="34" charset="0"/>
              <a:buChar char="•"/>
            </a:pPr>
            <a:r>
              <a:rPr kumimoji="1" lang="en-US" altLang="zh-CN" dirty="0"/>
              <a:t>Prompt Tune vs Fine Tune</a:t>
            </a:r>
            <a:endParaRPr kumimoji="1" lang="zh-CN" altLang="en-US"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4396767"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正确理解</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nvGrpSpPr>
          <p:cNvPr id="20" name="Group 19">
            <a:extLst>
              <a:ext uri="{FF2B5EF4-FFF2-40B4-BE49-F238E27FC236}">
                <a16:creationId xmlns:a16="http://schemas.microsoft.com/office/drawing/2014/main" id="{102AC180-CA26-36F3-1BBA-871D61AEC5B6}"/>
              </a:ext>
            </a:extLst>
          </p:cNvPr>
          <p:cNvGrpSpPr/>
          <p:nvPr/>
        </p:nvGrpSpPr>
        <p:grpSpPr>
          <a:xfrm>
            <a:off x="6510615" y="2478363"/>
            <a:ext cx="3505803" cy="1177688"/>
            <a:chOff x="6510615" y="2478363"/>
            <a:chExt cx="3505803" cy="1177688"/>
          </a:xfrm>
        </p:grpSpPr>
        <p:cxnSp>
          <p:nvCxnSpPr>
            <p:cNvPr id="6" name="Connector: Curved 5">
              <a:extLst>
                <a:ext uri="{FF2B5EF4-FFF2-40B4-BE49-F238E27FC236}">
                  <a16:creationId xmlns:a16="http://schemas.microsoft.com/office/drawing/2014/main" id="{32434F98-C196-7DE2-83A1-B35C9E222409}"/>
                </a:ext>
              </a:extLst>
            </p:cNvPr>
            <p:cNvCxnSpPr>
              <a:cxnSpLocks/>
            </p:cNvCxnSpPr>
            <p:nvPr/>
          </p:nvCxnSpPr>
          <p:spPr>
            <a:xfrm rot="10800000" flipV="1">
              <a:off x="6510615" y="2779537"/>
              <a:ext cx="941581" cy="876514"/>
            </a:xfrm>
            <a:prstGeom prst="curvedConnector2">
              <a:avLst/>
            </a:prstGeom>
            <a:ln w="127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00B5962-26A4-C190-EFAD-24A9EF0590E8}"/>
                </a:ext>
              </a:extLst>
            </p:cNvPr>
            <p:cNvSpPr txBox="1">
              <a:spLocks/>
            </p:cNvSpPr>
            <p:nvPr/>
          </p:nvSpPr>
          <p:spPr>
            <a:xfrm>
              <a:off x="7752425" y="2478363"/>
              <a:ext cx="2263993"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GPT</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像个</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小孩</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它阅遍了全世界的书籍</a:t>
              </a:r>
              <a:endParaRPr kumimoji="0" lang="ja-JP" altLang="en-US" sz="11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sp>
        <p:nvSpPr>
          <p:cNvPr id="11" name="Title 1">
            <a:extLst>
              <a:ext uri="{FF2B5EF4-FFF2-40B4-BE49-F238E27FC236}">
                <a16:creationId xmlns:a16="http://schemas.microsoft.com/office/drawing/2014/main" id="{ED8AA52D-687F-6A28-4766-2216600B6C39}"/>
              </a:ext>
            </a:extLst>
          </p:cNvPr>
          <p:cNvSpPr txBox="1">
            <a:spLocks/>
          </p:cNvSpPr>
          <p:nvPr/>
        </p:nvSpPr>
        <p:spPr>
          <a:xfrm>
            <a:off x="6096000" y="3640206"/>
            <a:ext cx="651001" cy="32550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endParaRPr kumimoji="0" lang="ja-JP" altLang="en-US" sz="11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15" name="Title 1">
            <a:extLst>
              <a:ext uri="{FF2B5EF4-FFF2-40B4-BE49-F238E27FC236}">
                <a16:creationId xmlns:a16="http://schemas.microsoft.com/office/drawing/2014/main" id="{03414D29-30E7-6EBA-4A2B-37193F7FDF82}"/>
              </a:ext>
            </a:extLst>
          </p:cNvPr>
          <p:cNvSpPr txBox="1">
            <a:spLocks/>
          </p:cNvSpPr>
          <p:nvPr/>
        </p:nvSpPr>
        <p:spPr>
          <a:xfrm>
            <a:off x="6248400" y="3792606"/>
            <a:ext cx="651001" cy="32550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endParaRPr kumimoji="0" lang="ja-JP" altLang="en-US" sz="11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nvGrpSpPr>
          <p:cNvPr id="19" name="Group 18">
            <a:extLst>
              <a:ext uri="{FF2B5EF4-FFF2-40B4-BE49-F238E27FC236}">
                <a16:creationId xmlns:a16="http://schemas.microsoft.com/office/drawing/2014/main" id="{6D4EA5B5-38EB-E4AC-D955-85BCD73829F3}"/>
              </a:ext>
            </a:extLst>
          </p:cNvPr>
          <p:cNvGrpSpPr/>
          <p:nvPr/>
        </p:nvGrpSpPr>
        <p:grpSpPr>
          <a:xfrm>
            <a:off x="4757529" y="2478156"/>
            <a:ext cx="3657372" cy="3285145"/>
            <a:chOff x="4757529" y="2478156"/>
            <a:chExt cx="3657372" cy="3285145"/>
          </a:xfrm>
        </p:grpSpPr>
        <p:pic>
          <p:nvPicPr>
            <p:cNvPr id="3" name="Graphic 2" descr="Man with kid with solid fill">
              <a:extLst>
                <a:ext uri="{FF2B5EF4-FFF2-40B4-BE49-F238E27FC236}">
                  <a16:creationId xmlns:a16="http://schemas.microsoft.com/office/drawing/2014/main" id="{D3A36547-C002-9D52-410A-654530F6C3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7529" y="2478156"/>
              <a:ext cx="2458280" cy="2458280"/>
            </a:xfrm>
            <a:prstGeom prst="rect">
              <a:avLst/>
            </a:prstGeom>
          </p:spPr>
        </p:pic>
        <p:sp>
          <p:nvSpPr>
            <p:cNvPr id="16" name="Title 1">
              <a:extLst>
                <a:ext uri="{FF2B5EF4-FFF2-40B4-BE49-F238E27FC236}">
                  <a16:creationId xmlns:a16="http://schemas.microsoft.com/office/drawing/2014/main" id="{B1CADC96-4189-49BA-D3FA-8DCF933420BC}"/>
                </a:ext>
              </a:extLst>
            </p:cNvPr>
            <p:cNvSpPr txBox="1">
              <a:spLocks/>
            </p:cNvSpPr>
            <p:nvPr/>
          </p:nvSpPr>
          <p:spPr>
            <a:xfrm>
              <a:off x="6150908" y="4944151"/>
              <a:ext cx="2263993"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GPT</a:t>
              </a:r>
              <a:endParaRPr kumimoji="0" lang="ja-JP" altLang="en-US" sz="11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17" name="Title 1">
              <a:extLst>
                <a:ext uri="{FF2B5EF4-FFF2-40B4-BE49-F238E27FC236}">
                  <a16:creationId xmlns:a16="http://schemas.microsoft.com/office/drawing/2014/main" id="{D413F8B2-625F-2417-F739-59360D2D1E6C}"/>
                </a:ext>
              </a:extLst>
            </p:cNvPr>
            <p:cNvSpPr txBox="1">
              <a:spLocks/>
            </p:cNvSpPr>
            <p:nvPr/>
          </p:nvSpPr>
          <p:spPr>
            <a:xfrm>
              <a:off x="5386996" y="4944151"/>
              <a:ext cx="654097" cy="288235"/>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We</a:t>
              </a:r>
              <a:endParaRPr kumimoji="0" lang="ja-JP" altLang="en-US" sz="11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sp>
        <p:nvSpPr>
          <p:cNvPr id="23" name="Title 1">
            <a:extLst>
              <a:ext uri="{FF2B5EF4-FFF2-40B4-BE49-F238E27FC236}">
                <a16:creationId xmlns:a16="http://schemas.microsoft.com/office/drawing/2014/main" id="{D337EF83-3C2B-90F6-9EA1-FA1ADAB2919C}"/>
              </a:ext>
            </a:extLst>
          </p:cNvPr>
          <p:cNvSpPr txBox="1">
            <a:spLocks/>
          </p:cNvSpPr>
          <p:nvPr/>
        </p:nvSpPr>
        <p:spPr>
          <a:xfrm>
            <a:off x="7754716" y="3398520"/>
            <a:ext cx="2920903"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它是通过主观例子来学习世界。 例子没有对错 ，只有</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相对好坏</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en-US" altLang="zh-CN" sz="11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(Reinforcement Learning)</a:t>
            </a:r>
            <a:endParaRPr kumimoji="0" lang="ja-JP" altLang="en-US" sz="11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4" name="Title 1">
            <a:extLst>
              <a:ext uri="{FF2B5EF4-FFF2-40B4-BE49-F238E27FC236}">
                <a16:creationId xmlns:a16="http://schemas.microsoft.com/office/drawing/2014/main" id="{8BA7002A-2471-0AF9-4299-F6132ABB3369}"/>
              </a:ext>
            </a:extLst>
          </p:cNvPr>
          <p:cNvSpPr txBox="1">
            <a:spLocks/>
          </p:cNvSpPr>
          <p:nvPr/>
        </p:nvSpPr>
        <p:spPr>
          <a:xfrm>
            <a:off x="1816977" y="3992892"/>
            <a:ext cx="2814299"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就是用例子來引导</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GPT</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的过程</a:t>
            </a: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altLang="ja-JP"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而怎么</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设计</a:t>
            </a:r>
            <a:r>
              <a:rPr lang="en-US" altLang="zh-CN" sz="1600">
                <a:solidFill>
                  <a:srgbClr val="50E6FF"/>
                </a:solidFill>
                <a:latin typeface="Microsoft JhengHei Light" panose="020B0304030504040204" pitchFamily="34" charset="-120"/>
                <a:ea typeface="Microsoft JhengHei Light" panose="020B0304030504040204" pitchFamily="34" charset="-120"/>
              </a:rPr>
              <a:t>Prompt</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是个很深的学问。 微软可以帮助客户设计</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Design</a:t>
            </a:r>
            <a:endParaRPr kumimoji="0" lang="ja-JP" altLang="en-US" sz="11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nvGrpSpPr>
          <p:cNvPr id="31" name="Group 30">
            <a:extLst>
              <a:ext uri="{FF2B5EF4-FFF2-40B4-BE49-F238E27FC236}">
                <a16:creationId xmlns:a16="http://schemas.microsoft.com/office/drawing/2014/main" id="{64C52FF7-4193-6820-D544-9BB585A3227F}"/>
              </a:ext>
            </a:extLst>
          </p:cNvPr>
          <p:cNvGrpSpPr/>
          <p:nvPr/>
        </p:nvGrpSpPr>
        <p:grpSpPr>
          <a:xfrm>
            <a:off x="1714500" y="1838739"/>
            <a:ext cx="3274600" cy="1707376"/>
            <a:chOff x="1714500" y="1838739"/>
            <a:chExt cx="3274600" cy="1707376"/>
          </a:xfrm>
        </p:grpSpPr>
        <p:sp>
          <p:nvSpPr>
            <p:cNvPr id="21" name="Title 1">
              <a:extLst>
                <a:ext uri="{FF2B5EF4-FFF2-40B4-BE49-F238E27FC236}">
                  <a16:creationId xmlns:a16="http://schemas.microsoft.com/office/drawing/2014/main" id="{C71DDFB8-A045-3529-067F-CA7091C75660}"/>
                </a:ext>
              </a:extLst>
            </p:cNvPr>
            <p:cNvSpPr txBox="1">
              <a:spLocks/>
            </p:cNvSpPr>
            <p:nvPr/>
          </p:nvSpPr>
          <p:spPr>
            <a:xfrm>
              <a:off x="1714500" y="1838739"/>
              <a:ext cx="3127502" cy="1048992"/>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所以我们作为大人，也要用</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榜样</a:t>
              </a:r>
              <a:r>
                <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例子</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來引导孩子模仿，而非直接教他</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对或错</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，因为这样会破坏它的现有认知 </a:t>
              </a:r>
              <a:r>
                <a:rPr kumimoji="0" lang="en-US" altLang="zh-CN" sz="11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(Supervised Learning)</a:t>
              </a:r>
              <a:endParaRPr kumimoji="0" lang="ja-JP" altLang="en-US" sz="11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cxnSp>
          <p:nvCxnSpPr>
            <p:cNvPr id="25" name="Connector: Curved 24">
              <a:extLst>
                <a:ext uri="{FF2B5EF4-FFF2-40B4-BE49-F238E27FC236}">
                  <a16:creationId xmlns:a16="http://schemas.microsoft.com/office/drawing/2014/main" id="{C603723C-4350-0CA0-FD6A-72E17BC1E016}"/>
                </a:ext>
              </a:extLst>
            </p:cNvPr>
            <p:cNvCxnSpPr>
              <a:cxnSpLocks/>
            </p:cNvCxnSpPr>
            <p:nvPr/>
          </p:nvCxnSpPr>
          <p:spPr>
            <a:xfrm rot="16200000" flipH="1">
              <a:off x="3817267" y="2374282"/>
              <a:ext cx="497205" cy="1846461"/>
            </a:xfrm>
            <a:prstGeom prst="curvedConnector2">
              <a:avLst/>
            </a:prstGeom>
            <a:ln w="12700">
              <a:solidFill>
                <a:schemeClr val="accent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7077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500"/>
                                        <p:tgtEl>
                                          <p:spTgt spid="2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707306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not </a:t>
            </a:r>
            <a:r>
              <a:rPr kumimoji="0" lang="en-US" altLang="zh-CN" sz="3200" b="0" i="0" u="none" strike="noStrike" kern="1200" cap="none" spc="-50" normalizeH="0" baseline="0" noProof="0">
                <a:ln w="3175">
                  <a:noFill/>
                </a:ln>
                <a:solidFill>
                  <a:srgbClr val="50E6FF"/>
                </a:solidFill>
                <a:effectLst/>
                <a:uLnTx/>
                <a:uFillTx/>
                <a:latin typeface="Muli" panose="02000503000000000000" pitchFamily="2" charset="0"/>
                <a:ea typeface="Microsoft JhengHei Light" panose="020B0304030504040204" pitchFamily="34" charset="-120"/>
                <a:cs typeface="Segoe UI" pitchFamily="34" charset="0"/>
              </a:rPr>
              <a:t>“</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a:t>
            </a:r>
            <a:r>
              <a:rPr kumimoji="0" lang="en-US" altLang="zh-CN" sz="3200" b="0" i="0" u="none" strike="noStrike" kern="1200" cap="none" spc="-50" normalizeH="0" baseline="0" noProof="0">
                <a:ln w="3175">
                  <a:noFill/>
                </a:ln>
                <a:solidFill>
                  <a:srgbClr val="50E6FF"/>
                </a:solidFill>
                <a:effectLst/>
                <a:uLnTx/>
                <a:uFillTx/>
                <a:latin typeface="Muli" panose="02000503000000000000" pitchFamily="2" charset="0"/>
                <a:ea typeface="Microsoft JhengHei Light" panose="020B0304030504040204" pitchFamily="34" charset="-120"/>
                <a:cs typeface="Segoe UI" pitchFamily="34" charset="0"/>
              </a:rPr>
              <a:t>”</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 Tuning</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5" name="TextBox 4">
            <a:extLst>
              <a:ext uri="{FF2B5EF4-FFF2-40B4-BE49-F238E27FC236}">
                <a16:creationId xmlns:a16="http://schemas.microsoft.com/office/drawing/2014/main" id="{BC3C175E-2EE6-1575-6DC7-ABBDFE88B0E0}"/>
              </a:ext>
            </a:extLst>
          </p:cNvPr>
          <p:cNvSpPr txBox="1"/>
          <p:nvPr/>
        </p:nvSpPr>
        <p:spPr>
          <a:xfrm>
            <a:off x="988894" y="2548729"/>
            <a:ext cx="9645976" cy="2308324"/>
          </a:xfrm>
          <a:prstGeom prst="rect">
            <a:avLst/>
          </a:prstGeom>
          <a:noFill/>
        </p:spPr>
        <p:txBody>
          <a:bodyPr wrap="square">
            <a:spAutoFit/>
          </a:bodyPr>
          <a:lstStyle/>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不要过度重复利用同一个数据 （技术语言：正确设置</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参数</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尽量接近真实用户用例和习惯 （技术语言：保持学习和验证数据格式</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高度一致</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不同的</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case</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要有对应的</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Design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，不要</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模板化</a:t>
            </a:r>
            <a:endParaRPr kumimoji="0" lang="en-US" altLang="zh-CN"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lang="en-US" altLang="zh-CN" sz="1600" spc="-50">
                <a:ln w="3175">
                  <a:noFill/>
                </a:ln>
                <a:solidFill>
                  <a:srgbClr val="50E6FF"/>
                </a:solidFill>
                <a:latin typeface="Microsoft JhengHei Light" panose="020B0304030504040204" pitchFamily="34" charset="-120"/>
                <a:ea typeface="Microsoft JhengHei Light" panose="020B0304030504040204" pitchFamily="34" charset="-120"/>
                <a:cs typeface="Segoe UI" pitchFamily="34" charset="0"/>
              </a:rPr>
              <a:t>Meta prompt engineering</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明确指示弱输出范例，有效避免</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“不懂裝懂”</a:t>
            </a:r>
            <a:endParaRPr kumimoji="0" lang="en-US" altLang="zh-CN"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示例要足够</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明确性</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和</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具体性</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。配合</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逻辑解释</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会帮助获得更好</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Tune</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表现，尤其数据量不大时。</a:t>
            </a: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Tune</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可以</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循序渐进，避免一次喂太多数据。</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从几百开始，逐渐加大数据量。</a:t>
            </a:r>
            <a:endParaRPr kumimoji="0" 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extBox 1">
            <a:extLst>
              <a:ext uri="{FF2B5EF4-FFF2-40B4-BE49-F238E27FC236}">
                <a16:creationId xmlns:a16="http://schemas.microsoft.com/office/drawing/2014/main" id="{E48D0E34-F4D5-48E2-B69C-EC9EA906B22A}"/>
              </a:ext>
            </a:extLst>
          </p:cNvPr>
          <p:cNvSpPr txBox="1"/>
          <p:nvPr/>
        </p:nvSpPr>
        <p:spPr>
          <a:xfrm>
            <a:off x="988894" y="1802082"/>
            <a:ext cx="9645976" cy="400110"/>
          </a:xfrm>
          <a:prstGeom prst="rect">
            <a:avLst/>
          </a:prstGeom>
          <a:noFill/>
        </p:spPr>
        <p:txBody>
          <a:bodyPr wrap="square">
            <a:spAutoFit/>
          </a:bodyPr>
          <a:lstStyle/>
          <a:p>
            <a:pPr marL="0" marR="0" lvl="0" indent="0" algn="l" defTabSz="932742" rtl="0" eaLnBrk="1" fontAlgn="ctr" latinLnBrk="0" hangingPunct="1">
              <a:lnSpc>
                <a:spcPct val="100000"/>
              </a:lnSpc>
              <a:spcBef>
                <a:spcPct val="0"/>
              </a:spcBef>
              <a:spcAft>
                <a:spcPts val="0"/>
              </a:spcAft>
              <a:buClrTx/>
              <a:buSzTx/>
              <a:buFontTx/>
              <a:buNone/>
              <a:tabLst/>
              <a:defRPr/>
            </a:pPr>
            <a:r>
              <a:rPr kumimoji="0" lang="zh-CN" altLang="en-US" sz="20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避免撞墙的小技巧</a:t>
            </a:r>
          </a:p>
        </p:txBody>
      </p:sp>
    </p:spTree>
    <p:extLst>
      <p:ext uri="{BB962C8B-B14F-4D97-AF65-F5344CB8AC3E}">
        <p14:creationId xmlns:p14="http://schemas.microsoft.com/office/powerpoint/2010/main" val="2499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1037760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什么时候用</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 </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5" name="TextBox 4">
            <a:extLst>
              <a:ext uri="{FF2B5EF4-FFF2-40B4-BE49-F238E27FC236}">
                <a16:creationId xmlns:a16="http://schemas.microsoft.com/office/drawing/2014/main" id="{BC3C175E-2EE6-1575-6DC7-ABBDFE88B0E0}"/>
              </a:ext>
            </a:extLst>
          </p:cNvPr>
          <p:cNvSpPr txBox="1"/>
          <p:nvPr/>
        </p:nvSpPr>
        <p:spPr>
          <a:xfrm>
            <a:off x="988894" y="1782395"/>
            <a:ext cx="9645976" cy="3293209"/>
          </a:xfrm>
          <a:prstGeom prst="rect">
            <a:avLst/>
          </a:prstGeom>
          <a:noFill/>
        </p:spPr>
        <p:txBody>
          <a:bodyPr wrap="square">
            <a:spAutoFit/>
          </a:bodyPr>
          <a:lstStyle/>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主要是用来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改善长期输出形式</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。相对的</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是</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短期</a:t>
            </a:r>
            <a:r>
              <a:rPr kumimoji="0" lang="en-US" altLang="zh-CN"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一次性</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改变输出的方法。</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的长期表现会随着样本数量的翻倍呈现</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类线性特性的增长</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建议首先做</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来验证提升潜力。 然后转为</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做长线改善以帮助节省</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，降低</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TCO</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可以用来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限定范围</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，提高</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domain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相关度</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根据某一类特定产品标签生成描述</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根据某一篇博文内容风格写推广广告</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企业级（知识库）客服</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Bot</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pic>
        <p:nvPicPr>
          <p:cNvPr id="3" name="Picture 2" descr="Chart, bar chart&#10;&#10;Description automatically generated">
            <a:extLst>
              <a:ext uri="{FF2B5EF4-FFF2-40B4-BE49-F238E27FC236}">
                <a16:creationId xmlns:a16="http://schemas.microsoft.com/office/drawing/2014/main" id="{C2E30C6F-CACF-BB0E-943B-1A57EFAC0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294" y="3285143"/>
            <a:ext cx="4464576" cy="3293210"/>
          </a:xfrm>
          <a:prstGeom prst="rect">
            <a:avLst/>
          </a:prstGeom>
        </p:spPr>
      </p:pic>
    </p:spTree>
    <p:extLst>
      <p:ext uri="{BB962C8B-B14F-4D97-AF65-F5344CB8AC3E}">
        <p14:creationId xmlns:p14="http://schemas.microsoft.com/office/powerpoint/2010/main" val="350945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595800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如何正确选择</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Tune</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超参数！</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pic>
        <p:nvPicPr>
          <p:cNvPr id="3074" name="Picture 2">
            <a:extLst>
              <a:ext uri="{FF2B5EF4-FFF2-40B4-BE49-F238E27FC236}">
                <a16:creationId xmlns:a16="http://schemas.microsoft.com/office/drawing/2014/main" id="{F16943FE-292C-B55A-5317-2C400BBE4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511" y="2107088"/>
            <a:ext cx="4323939" cy="28111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4115ECE-FE9D-8732-1152-B8845E3F11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7610" y="2097036"/>
            <a:ext cx="4425230" cy="28492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CA7B059-D225-CE8E-DF62-984A89002733}"/>
              </a:ext>
            </a:extLst>
          </p:cNvPr>
          <p:cNvSpPr txBox="1">
            <a:spLocks/>
          </p:cNvSpPr>
          <p:nvPr/>
        </p:nvSpPr>
        <p:spPr>
          <a:xfrm>
            <a:off x="1058744" y="1499533"/>
            <a:ext cx="618961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同一组数据（</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SNLI</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）下不同</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epoch</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参数的</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Tune</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表现：</a:t>
            </a:r>
          </a:p>
        </p:txBody>
      </p:sp>
      <p:sp>
        <p:nvSpPr>
          <p:cNvPr id="6" name="Title 1">
            <a:extLst>
              <a:ext uri="{FF2B5EF4-FFF2-40B4-BE49-F238E27FC236}">
                <a16:creationId xmlns:a16="http://schemas.microsoft.com/office/drawing/2014/main" id="{E26E366F-B04F-E609-C940-E453FE0CD276}"/>
              </a:ext>
            </a:extLst>
          </p:cNvPr>
          <p:cNvSpPr txBox="1">
            <a:spLocks/>
          </p:cNvSpPr>
          <p:nvPr/>
        </p:nvSpPr>
        <p:spPr>
          <a:xfrm>
            <a:off x="1239314" y="5508046"/>
            <a:ext cx="10648566" cy="34714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如果样本</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量不大</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或</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质量不保证</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（如未经校准的数据），控制</a:t>
            </a:r>
            <a:r>
              <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epoch 8~16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有助于有效提升同精度表现</a:t>
            </a: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如果样本</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量足够</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，建议控制</a:t>
            </a:r>
            <a:r>
              <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epoch</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1~4</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，可以有效避免过拟合</a:t>
            </a: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模型越复杂</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epoch</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可以越小</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，实现</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更低的训练成本</a:t>
            </a:r>
            <a:endPar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7" name="Title 1">
            <a:extLst>
              <a:ext uri="{FF2B5EF4-FFF2-40B4-BE49-F238E27FC236}">
                <a16:creationId xmlns:a16="http://schemas.microsoft.com/office/drawing/2014/main" id="{9F609061-40D5-2FFA-21B1-24F51C43B4DC}"/>
              </a:ext>
            </a:extLst>
          </p:cNvPr>
          <p:cNvSpPr txBox="1">
            <a:spLocks/>
          </p:cNvSpPr>
          <p:nvPr/>
        </p:nvSpPr>
        <p:spPr>
          <a:xfrm>
            <a:off x="1264061" y="5258340"/>
            <a:ext cx="2302090"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General</a:t>
            </a:r>
            <a:r>
              <a:rPr kumimoji="0" lang="zh-CN" altLang="en-US" sz="20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建议</a:t>
            </a:r>
            <a:endParaRPr kumimoji="0" lang="en-US" sz="20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Tree>
    <p:extLst>
      <p:ext uri="{BB962C8B-B14F-4D97-AF65-F5344CB8AC3E}">
        <p14:creationId xmlns:p14="http://schemas.microsoft.com/office/powerpoint/2010/main" val="32764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8403079"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模型并非越新</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越大就越好 </a:t>
            </a:r>
            <a:r>
              <a:rPr lang="en-US" altLang="zh-CN" sz="3200">
                <a:latin typeface="Microsoft JhengHei Light" panose="020B0304030504040204" pitchFamily="34" charset="-120"/>
                <a:ea typeface="Microsoft JhengHei Light" panose="020B0304030504040204" pitchFamily="34" charset="-120"/>
              </a:rPr>
              <a:t>! </a:t>
            </a:r>
            <a:endParaRPr lang="en-US" sz="3200">
              <a:latin typeface="Microsoft JhengHei Light" panose="020B0304030504040204" pitchFamily="34" charset="-120"/>
              <a:ea typeface="Microsoft JhengHei Light" panose="020B0304030504040204" pitchFamily="34" charset="-120"/>
            </a:endParaRPr>
          </a:p>
        </p:txBody>
      </p:sp>
      <p:sp>
        <p:nvSpPr>
          <p:cNvPr id="12" name="TextBox 11">
            <a:extLst>
              <a:ext uri="{FF2B5EF4-FFF2-40B4-BE49-F238E27FC236}">
                <a16:creationId xmlns:a16="http://schemas.microsoft.com/office/drawing/2014/main" id="{A0BEB500-AACC-1E38-2C2E-FAEACD02AACB}"/>
              </a:ext>
            </a:extLst>
          </p:cNvPr>
          <p:cNvSpPr txBox="1"/>
          <p:nvPr/>
        </p:nvSpPr>
        <p:spPr>
          <a:xfrm>
            <a:off x="7237275" y="2746984"/>
            <a:ext cx="1579245" cy="738664"/>
          </a:xfrm>
          <a:prstGeom prst="rect">
            <a:avLst/>
          </a:prstGeom>
          <a:noFill/>
        </p:spPr>
        <p:txBody>
          <a:bodyPr wrap="square">
            <a:spAutoFit/>
          </a:bodyPr>
          <a:lstStyle/>
          <a:p>
            <a:pPr marL="285750" indent="-285750">
              <a:buFont typeface="Arial" panose="020B0604020202020204" pitchFamily="34" charset="0"/>
              <a:buChar char="•"/>
            </a:pPr>
            <a:r>
              <a:rPr lang="en-US" altLang="zh-CN" sz="1400">
                <a:solidFill>
                  <a:srgbClr val="FE561A"/>
                </a:solidFill>
                <a:latin typeface="Microsoft JhengHei Light" panose="020B0304030504040204" pitchFamily="34" charset="-120"/>
                <a:ea typeface="Microsoft JhengHei Light" panose="020B0304030504040204" pitchFamily="34" charset="-120"/>
              </a:rPr>
              <a:t>1/10</a:t>
            </a:r>
            <a:r>
              <a:rPr lang="zh-CN" altLang="en-US" sz="1400">
                <a:solidFill>
                  <a:srgbClr val="FE561A"/>
                </a:solidFill>
                <a:latin typeface="Microsoft JhengHei Light" panose="020B0304030504040204" pitchFamily="34" charset="-120"/>
                <a:ea typeface="Microsoft JhengHei Light" panose="020B0304030504040204" pitchFamily="34" charset="-120"/>
              </a:rPr>
              <a:t>价格</a:t>
            </a:r>
          </a:p>
          <a:p>
            <a:pPr marL="285750" indent="-285750">
              <a:buFont typeface="Arial" panose="020B0604020202020204" pitchFamily="34" charset="0"/>
              <a:buChar char="•"/>
            </a:pPr>
            <a:r>
              <a:rPr lang="zh-CN" altLang="en-US" sz="1400">
                <a:solidFill>
                  <a:srgbClr val="FE561A"/>
                </a:solidFill>
                <a:latin typeface="Microsoft JhengHei Light" panose="020B0304030504040204" pitchFamily="34" charset="-120"/>
                <a:ea typeface="Microsoft JhengHei Light" panose="020B0304030504040204" pitchFamily="34" charset="-120"/>
              </a:rPr>
              <a:t>速度快</a:t>
            </a:r>
            <a:r>
              <a:rPr lang="en-US" altLang="zh-CN" sz="1400">
                <a:solidFill>
                  <a:srgbClr val="FE561A"/>
                </a:solidFill>
                <a:latin typeface="Microsoft JhengHei Light" panose="020B0304030504040204" pitchFamily="34" charset="-120"/>
                <a:ea typeface="Microsoft JhengHei Light" panose="020B0304030504040204" pitchFamily="34" charset="-120"/>
              </a:rPr>
              <a:t>2</a:t>
            </a:r>
            <a:r>
              <a:rPr lang="zh-CN" altLang="en-US" sz="1400">
                <a:solidFill>
                  <a:srgbClr val="FE561A"/>
                </a:solidFill>
                <a:latin typeface="Microsoft JhengHei Light" panose="020B0304030504040204" pitchFamily="34" charset="-120"/>
                <a:ea typeface="Microsoft JhengHei Light" panose="020B0304030504040204" pitchFamily="34" charset="-120"/>
              </a:rPr>
              <a:t>倍</a:t>
            </a:r>
          </a:p>
          <a:p>
            <a:pPr marL="285750" indent="-285750">
              <a:buFont typeface="Arial" panose="020B0604020202020204" pitchFamily="34" charset="0"/>
              <a:buChar char="•"/>
            </a:pPr>
            <a:r>
              <a:rPr lang="en-US" altLang="zh-CN" sz="1400">
                <a:solidFill>
                  <a:srgbClr val="FE561A"/>
                </a:solidFill>
                <a:latin typeface="Microsoft JhengHei Light" panose="020B0304030504040204" pitchFamily="34" charset="-120"/>
                <a:ea typeface="Microsoft JhengHei Light" panose="020B0304030504040204" pitchFamily="34" charset="-120"/>
              </a:rPr>
              <a:t>-5%</a:t>
            </a:r>
            <a:r>
              <a:rPr lang="zh-CN" altLang="en-US" sz="1400">
                <a:solidFill>
                  <a:srgbClr val="FE561A"/>
                </a:solidFill>
                <a:latin typeface="Microsoft JhengHei Light" panose="020B0304030504040204" pitchFamily="34" charset="-120"/>
                <a:ea typeface="Microsoft JhengHei Light" panose="020B0304030504040204" pitchFamily="34" charset="-120"/>
              </a:rPr>
              <a:t>精度</a:t>
            </a:r>
          </a:p>
        </p:txBody>
      </p:sp>
      <p:sp>
        <p:nvSpPr>
          <p:cNvPr id="13" name="Oval 12">
            <a:extLst>
              <a:ext uri="{FF2B5EF4-FFF2-40B4-BE49-F238E27FC236}">
                <a16:creationId xmlns:a16="http://schemas.microsoft.com/office/drawing/2014/main" id="{D8964FDB-D263-17B8-ED1D-E0215B0367C7}"/>
              </a:ext>
            </a:extLst>
          </p:cNvPr>
          <p:cNvSpPr/>
          <p:nvPr/>
        </p:nvSpPr>
        <p:spPr bwMode="auto">
          <a:xfrm>
            <a:off x="2114233" y="2609371"/>
            <a:ext cx="822960" cy="822960"/>
          </a:xfrm>
          <a:prstGeom prst="ellipse">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4" name="TextBox 13">
            <a:extLst>
              <a:ext uri="{FF2B5EF4-FFF2-40B4-BE49-F238E27FC236}">
                <a16:creationId xmlns:a16="http://schemas.microsoft.com/office/drawing/2014/main" id="{70A31387-90A4-3A9D-BD81-D87B7AE28311}"/>
              </a:ext>
            </a:extLst>
          </p:cNvPr>
          <p:cNvSpPr txBox="1"/>
          <p:nvPr/>
        </p:nvSpPr>
        <p:spPr>
          <a:xfrm>
            <a:off x="2044065" y="2707347"/>
            <a:ext cx="963296" cy="630942"/>
          </a:xfrm>
          <a:prstGeom prst="rect">
            <a:avLst/>
          </a:prstGeom>
          <a:noFill/>
        </p:spPr>
        <p:txBody>
          <a:bodyPr wrap="square">
            <a:spAutoFit/>
          </a:bodyPr>
          <a:lstStyle/>
          <a:p>
            <a:pPr algn="ctr"/>
            <a:r>
              <a:rPr lang="en-US" altLang="ja-JP" sz="2400">
                <a:solidFill>
                  <a:schemeClr val="accent4"/>
                </a:solidFill>
                <a:latin typeface="Microsoft JhengHei Light" panose="020B0304030504040204" pitchFamily="34" charset="-120"/>
                <a:ea typeface="Microsoft JhengHei Light" panose="020B0304030504040204" pitchFamily="34" charset="-120"/>
              </a:rPr>
              <a:t>D</a:t>
            </a:r>
          </a:p>
          <a:p>
            <a:pPr algn="ctr"/>
            <a:r>
              <a:rPr lang="ja-JP" altLang="en-US" sz="1100">
                <a:solidFill>
                  <a:schemeClr val="accent4"/>
                </a:solidFill>
                <a:latin typeface="Microsoft JhengHei Light" panose="020B0304030504040204" pitchFamily="34" charset="-120"/>
                <a:ea typeface="Microsoft JhengHei Light" panose="020B0304030504040204" pitchFamily="34" charset="-120"/>
              </a:rPr>
              <a:t>模型</a:t>
            </a:r>
            <a:endParaRPr lang="en-US" sz="1100">
              <a:solidFill>
                <a:schemeClr val="accent4"/>
              </a:solidFill>
              <a:latin typeface="Microsoft JhengHei Light" panose="020B0304030504040204" pitchFamily="34" charset="-120"/>
              <a:ea typeface="Microsoft JhengHei Light" panose="020B0304030504040204" pitchFamily="34" charset="-120"/>
            </a:endParaRPr>
          </a:p>
        </p:txBody>
      </p:sp>
      <p:grpSp>
        <p:nvGrpSpPr>
          <p:cNvPr id="20" name="Group 19">
            <a:extLst>
              <a:ext uri="{FF2B5EF4-FFF2-40B4-BE49-F238E27FC236}">
                <a16:creationId xmlns:a16="http://schemas.microsoft.com/office/drawing/2014/main" id="{59A7831E-6A74-A8E0-8107-F8BF768506EB}"/>
              </a:ext>
            </a:extLst>
          </p:cNvPr>
          <p:cNvGrpSpPr/>
          <p:nvPr/>
        </p:nvGrpSpPr>
        <p:grpSpPr>
          <a:xfrm>
            <a:off x="6096000" y="2672658"/>
            <a:ext cx="963296" cy="822960"/>
            <a:chOff x="5236845" y="1961944"/>
            <a:chExt cx="963296" cy="822960"/>
          </a:xfrm>
        </p:grpSpPr>
        <p:sp>
          <p:nvSpPr>
            <p:cNvPr id="15" name="Oval 14">
              <a:extLst>
                <a:ext uri="{FF2B5EF4-FFF2-40B4-BE49-F238E27FC236}">
                  <a16:creationId xmlns:a16="http://schemas.microsoft.com/office/drawing/2014/main" id="{26D756A9-9861-35BB-77F7-21ED362F679B}"/>
                </a:ext>
              </a:extLst>
            </p:cNvPr>
            <p:cNvSpPr/>
            <p:nvPr/>
          </p:nvSpPr>
          <p:spPr bwMode="auto">
            <a:xfrm>
              <a:off x="5307013" y="1961944"/>
              <a:ext cx="822960" cy="822960"/>
            </a:xfrm>
            <a:prstGeom prst="ellipse">
              <a:avLst/>
            </a:prstGeom>
            <a:noFill/>
            <a:ln>
              <a:solidFill>
                <a:srgbClr val="FE56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8" name="TextBox 17">
              <a:extLst>
                <a:ext uri="{FF2B5EF4-FFF2-40B4-BE49-F238E27FC236}">
                  <a16:creationId xmlns:a16="http://schemas.microsoft.com/office/drawing/2014/main" id="{71003421-6E93-9882-428E-B44114FD0EE6}"/>
                </a:ext>
              </a:extLst>
            </p:cNvPr>
            <p:cNvSpPr txBox="1"/>
            <p:nvPr/>
          </p:nvSpPr>
          <p:spPr>
            <a:xfrm>
              <a:off x="5236845" y="2059920"/>
              <a:ext cx="963296" cy="630942"/>
            </a:xfrm>
            <a:prstGeom prst="rect">
              <a:avLst/>
            </a:prstGeom>
            <a:noFill/>
          </p:spPr>
          <p:txBody>
            <a:bodyPr wrap="square">
              <a:spAutoFit/>
            </a:bodyPr>
            <a:lstStyle/>
            <a:p>
              <a:pPr algn="ctr"/>
              <a:r>
                <a:rPr lang="en-US" altLang="ja-JP" sz="2400">
                  <a:solidFill>
                    <a:srgbClr val="FE561A"/>
                  </a:solidFill>
                  <a:latin typeface="Microsoft JhengHei Light" panose="020B0304030504040204" pitchFamily="34" charset="-120"/>
                  <a:ea typeface="Microsoft JhengHei Light" panose="020B0304030504040204" pitchFamily="34" charset="-120"/>
                </a:rPr>
                <a:t>A</a:t>
              </a:r>
            </a:p>
            <a:p>
              <a:pPr algn="ctr"/>
              <a:r>
                <a:rPr lang="ja-JP" altLang="en-US" sz="1100">
                  <a:solidFill>
                    <a:srgbClr val="FE561A"/>
                  </a:solidFill>
                  <a:latin typeface="Microsoft JhengHei Light" panose="020B0304030504040204" pitchFamily="34" charset="-120"/>
                  <a:ea typeface="Microsoft JhengHei Light" panose="020B0304030504040204" pitchFamily="34" charset="-120"/>
                </a:rPr>
                <a:t>模型</a:t>
              </a:r>
              <a:endParaRPr lang="en-US" sz="1100">
                <a:solidFill>
                  <a:srgbClr val="FE561A"/>
                </a:solidFill>
                <a:latin typeface="Microsoft JhengHei Light" panose="020B0304030504040204" pitchFamily="34" charset="-120"/>
                <a:ea typeface="Microsoft JhengHei Light" panose="020B0304030504040204" pitchFamily="34" charset="-120"/>
              </a:endParaRPr>
            </a:p>
          </p:txBody>
        </p:sp>
      </p:grpSp>
      <p:sp>
        <p:nvSpPr>
          <p:cNvPr id="19" name="TextBox 18">
            <a:extLst>
              <a:ext uri="{FF2B5EF4-FFF2-40B4-BE49-F238E27FC236}">
                <a16:creationId xmlns:a16="http://schemas.microsoft.com/office/drawing/2014/main" id="{4CDAC135-B29F-90D4-A770-831B9302F573}"/>
              </a:ext>
            </a:extLst>
          </p:cNvPr>
          <p:cNvSpPr txBox="1"/>
          <p:nvPr/>
        </p:nvSpPr>
        <p:spPr>
          <a:xfrm>
            <a:off x="3185340" y="2765333"/>
            <a:ext cx="1716405" cy="738664"/>
          </a:xfrm>
          <a:prstGeom prst="rect">
            <a:avLst/>
          </a:prstGeom>
          <a:noFill/>
        </p:spPr>
        <p:txBody>
          <a:bodyPr wrap="square">
            <a:spAutoFit/>
          </a:bodyPr>
          <a:lstStyle/>
          <a:p>
            <a:pPr marL="285750" indent="-285750">
              <a:buFont typeface="Arial" panose="020B0604020202020204" pitchFamily="34" charset="0"/>
              <a:buChar char="•"/>
            </a:pPr>
            <a:r>
              <a:rPr lang="en-US" altLang="zh-CN" sz="1400">
                <a:solidFill>
                  <a:schemeClr val="accent4"/>
                </a:solidFill>
                <a:latin typeface="Microsoft JhengHei Light" panose="020B0304030504040204" pitchFamily="34" charset="-120"/>
                <a:ea typeface="Microsoft JhengHei Light" panose="020B0304030504040204" pitchFamily="34" charset="-120"/>
              </a:rPr>
              <a:t>10</a:t>
            </a:r>
            <a:r>
              <a:rPr lang="zh-CN" altLang="en-US" sz="1400">
                <a:solidFill>
                  <a:schemeClr val="accent4"/>
                </a:solidFill>
                <a:latin typeface="Microsoft JhengHei Light" panose="020B0304030504040204" pitchFamily="34" charset="-120"/>
                <a:ea typeface="Microsoft JhengHei Light" panose="020B0304030504040204" pitchFamily="34" charset="-120"/>
              </a:rPr>
              <a:t>倍价格</a:t>
            </a:r>
          </a:p>
          <a:p>
            <a:pPr marL="285750" indent="-285750">
              <a:buFont typeface="Arial" panose="020B0604020202020204" pitchFamily="34" charset="0"/>
              <a:buChar char="•"/>
            </a:pPr>
            <a:r>
              <a:rPr lang="en-US" altLang="zh-CN" sz="1400">
                <a:solidFill>
                  <a:schemeClr val="accent4"/>
                </a:solidFill>
                <a:latin typeface="Microsoft JhengHei Light" panose="020B0304030504040204" pitchFamily="34" charset="-120"/>
                <a:ea typeface="Microsoft JhengHei Light" panose="020B0304030504040204" pitchFamily="34" charset="-120"/>
              </a:rPr>
              <a:t>3</a:t>
            </a:r>
            <a:r>
              <a:rPr lang="zh-CN" altLang="en-US" sz="1400">
                <a:solidFill>
                  <a:schemeClr val="accent4"/>
                </a:solidFill>
                <a:latin typeface="Microsoft JhengHei Light" panose="020B0304030504040204" pitchFamily="34" charset="-120"/>
                <a:ea typeface="Microsoft JhengHei Light" panose="020B0304030504040204" pitchFamily="34" charset="-120"/>
              </a:rPr>
              <a:t>倍延迟</a:t>
            </a:r>
          </a:p>
          <a:p>
            <a:pPr marL="285750" indent="-285750">
              <a:buFont typeface="Arial" panose="020B0604020202020204" pitchFamily="34" charset="0"/>
              <a:buChar char="•"/>
            </a:pPr>
            <a:r>
              <a:rPr lang="en-US" altLang="zh-CN" sz="1400">
                <a:solidFill>
                  <a:schemeClr val="accent4"/>
                </a:solidFill>
                <a:latin typeface="Microsoft JhengHei Light" panose="020B0304030504040204" pitchFamily="34" charset="-120"/>
                <a:ea typeface="Microsoft JhengHei Light" panose="020B0304030504040204" pitchFamily="34" charset="-120"/>
              </a:rPr>
              <a:t>+1%</a:t>
            </a:r>
            <a:r>
              <a:rPr lang="zh-CN" altLang="en-US" sz="1400">
                <a:solidFill>
                  <a:schemeClr val="accent4"/>
                </a:solidFill>
                <a:latin typeface="Microsoft JhengHei Light" panose="020B0304030504040204" pitchFamily="34" charset="-120"/>
                <a:ea typeface="Microsoft JhengHei Light" panose="020B0304030504040204" pitchFamily="34" charset="-120"/>
              </a:rPr>
              <a:t>精度</a:t>
            </a:r>
          </a:p>
        </p:txBody>
      </p:sp>
      <p:sp>
        <p:nvSpPr>
          <p:cNvPr id="21" name="Title 1">
            <a:extLst>
              <a:ext uri="{FF2B5EF4-FFF2-40B4-BE49-F238E27FC236}">
                <a16:creationId xmlns:a16="http://schemas.microsoft.com/office/drawing/2014/main" id="{04BEAF11-0D26-29CE-4215-5CCA7A57A444}"/>
              </a:ext>
            </a:extLst>
          </p:cNvPr>
          <p:cNvSpPr txBox="1">
            <a:spLocks/>
          </p:cNvSpPr>
          <p:nvPr/>
        </p:nvSpPr>
        <p:spPr>
          <a:xfrm>
            <a:off x="1374668" y="4532475"/>
            <a:ext cx="8883605" cy="49077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模型精度是有代价的。 选哪个更合适是个</a:t>
            </a:r>
            <a:r>
              <a:rPr lang="en-US" altLang="zh-CN" sz="1600">
                <a:solidFill>
                  <a:schemeClr val="tx1"/>
                </a:solidFill>
                <a:latin typeface="Microsoft JhengHei Light" panose="020B0304030504040204" pitchFamily="34" charset="-120"/>
                <a:ea typeface="Microsoft JhengHei Light" panose="020B0304030504040204" pitchFamily="34" charset="-120"/>
              </a:rPr>
              <a:t>Business Question</a:t>
            </a:r>
            <a:r>
              <a:rPr lang="zh-CN" altLang="en-US" sz="1600">
                <a:solidFill>
                  <a:schemeClr val="tx1"/>
                </a:solidFill>
                <a:latin typeface="Microsoft JhengHei Light" panose="020B0304030504040204" pitchFamily="34" charset="-120"/>
                <a:ea typeface="Microsoft JhengHei Light" panose="020B0304030504040204" pitchFamily="34" charset="-120"/>
              </a:rPr>
              <a:t>而非</a:t>
            </a:r>
            <a:r>
              <a:rPr lang="en-US" altLang="zh-CN" sz="1600">
                <a:solidFill>
                  <a:schemeClr val="tx1"/>
                </a:solidFill>
                <a:latin typeface="Microsoft JhengHei Light" panose="020B0304030504040204" pitchFamily="34" charset="-120"/>
                <a:ea typeface="Microsoft JhengHei Light" panose="020B0304030504040204" pitchFamily="34" charset="-120"/>
              </a:rPr>
              <a:t>Technical Question</a:t>
            </a:r>
          </a:p>
          <a:p>
            <a:pPr algn="l"/>
            <a:endParaRPr lang="en-US" altLang="ja-JP"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ja-JP" altLang="en-US" sz="1600">
                <a:solidFill>
                  <a:schemeClr val="tx1"/>
                </a:solidFill>
                <a:latin typeface="Microsoft JhengHei Light" panose="020B0304030504040204" pitchFamily="34" charset="-120"/>
                <a:ea typeface="Microsoft JhengHei Light" panose="020B0304030504040204" pitchFamily="34" charset="-120"/>
              </a:rPr>
              <a:t>每个</a:t>
            </a:r>
            <a:r>
              <a:rPr lang="en-US" altLang="zh-CN" sz="1600">
                <a:solidFill>
                  <a:schemeClr val="tx1"/>
                </a:solidFill>
                <a:latin typeface="Microsoft JhengHei Light" panose="020B0304030504040204" pitchFamily="34" charset="-120"/>
                <a:ea typeface="Microsoft JhengHei Light" panose="020B0304030504040204" pitchFamily="34" charset="-120"/>
              </a:rPr>
              <a:t>use case</a:t>
            </a:r>
            <a:r>
              <a:rPr lang="ja-JP" altLang="en-US" sz="1600">
                <a:solidFill>
                  <a:schemeClr val="tx1"/>
                </a:solidFill>
                <a:latin typeface="Microsoft JhengHei Light" panose="020B0304030504040204" pitchFamily="34" charset="-120"/>
                <a:ea typeface="Microsoft JhengHei Light" panose="020B0304030504040204" pitchFamily="34" charset="-120"/>
              </a:rPr>
              <a:t>都有一个</a:t>
            </a:r>
            <a:r>
              <a:rPr lang="ja-JP" altLang="en-US" sz="1600">
                <a:solidFill>
                  <a:schemeClr val="accent4"/>
                </a:solidFill>
                <a:latin typeface="Microsoft JhengHei Light" panose="020B0304030504040204" pitchFamily="34" charset="-120"/>
                <a:ea typeface="Microsoft JhengHei Light" panose="020B0304030504040204" pitchFamily="34" charset="-120"/>
              </a:rPr>
              <a:t>独特的成本收效平衡点</a:t>
            </a:r>
            <a:endParaRPr lang="ja-JP" altLang="en-US" sz="1600">
              <a:solidFill>
                <a:schemeClr val="tx1"/>
              </a:solidFill>
              <a:latin typeface="Microsoft JhengHei Light" panose="020B0304030504040204" pitchFamily="34" charset="-120"/>
              <a:ea typeface="Microsoft JhengHei Light" panose="020B0304030504040204" pitchFamily="34" charset="-120"/>
            </a:endParaRPr>
          </a:p>
        </p:txBody>
      </p:sp>
      <p:sp>
        <p:nvSpPr>
          <p:cNvPr id="22" name="Title 1">
            <a:extLst>
              <a:ext uri="{FF2B5EF4-FFF2-40B4-BE49-F238E27FC236}">
                <a16:creationId xmlns:a16="http://schemas.microsoft.com/office/drawing/2014/main" id="{D894DACB-AB42-9DDA-800B-ED0B0C3A24CF}"/>
              </a:ext>
            </a:extLst>
          </p:cNvPr>
          <p:cNvSpPr txBox="1">
            <a:spLocks/>
          </p:cNvSpPr>
          <p:nvPr/>
        </p:nvSpPr>
        <p:spPr>
          <a:xfrm>
            <a:off x="9081792" y="1600897"/>
            <a:ext cx="2302090" cy="63514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en-US" altLang="zh-CN"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Which one</a:t>
            </a:r>
            <a:r>
              <a:rPr lang="zh-CN" altLang="en-US"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 </a:t>
            </a:r>
            <a:r>
              <a:rPr lang="en-US" altLang="zh-CN"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do</a:t>
            </a:r>
            <a:r>
              <a:rPr lang="zh-CN" altLang="en-US"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 </a:t>
            </a:r>
            <a:r>
              <a:rPr lang="en-US" altLang="zh-CN"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you</a:t>
            </a:r>
            <a:r>
              <a:rPr lang="zh-CN" altLang="en-US"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 </a:t>
            </a:r>
            <a:r>
              <a:rPr lang="en-US" altLang="zh-CN"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choose ?</a:t>
            </a:r>
            <a:endParaRPr lang="ja-JP" altLang="en-US"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endParaRPr>
          </a:p>
        </p:txBody>
      </p:sp>
      <p:sp>
        <p:nvSpPr>
          <p:cNvPr id="23" name="Title 1">
            <a:extLst>
              <a:ext uri="{FF2B5EF4-FFF2-40B4-BE49-F238E27FC236}">
                <a16:creationId xmlns:a16="http://schemas.microsoft.com/office/drawing/2014/main" id="{2EB2EE54-4710-ABEA-E0A4-0FDB3B78AB9A}"/>
              </a:ext>
            </a:extLst>
          </p:cNvPr>
          <p:cNvSpPr txBox="1">
            <a:spLocks/>
          </p:cNvSpPr>
          <p:nvPr/>
        </p:nvSpPr>
        <p:spPr>
          <a:xfrm>
            <a:off x="5115161" y="2837931"/>
            <a:ext cx="507797" cy="49077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en-US" altLang="zh-CN" sz="2400">
                <a:solidFill>
                  <a:schemeClr val="tx1"/>
                </a:solidFill>
                <a:latin typeface="Microsoft JhengHei Light" panose="020B0304030504040204" pitchFamily="34" charset="-120"/>
                <a:ea typeface="Microsoft JhengHei Light" panose="020B0304030504040204" pitchFamily="34" charset="-120"/>
              </a:rPr>
              <a:t>vs</a:t>
            </a:r>
            <a:endParaRPr lang="ja-JP" altLang="en-US" sz="1600">
              <a:solidFill>
                <a:schemeClr val="tx1"/>
              </a:solidFill>
              <a:latin typeface="Microsoft JhengHei Light" panose="020B0304030504040204" pitchFamily="34" charset="-120"/>
              <a:ea typeface="Microsoft JhengHei Light" panose="020B0304030504040204" pitchFamily="34" charset="-120"/>
            </a:endParaRPr>
          </a:p>
        </p:txBody>
      </p:sp>
      <p:sp>
        <p:nvSpPr>
          <p:cNvPr id="25" name="Title 1">
            <a:extLst>
              <a:ext uri="{FF2B5EF4-FFF2-40B4-BE49-F238E27FC236}">
                <a16:creationId xmlns:a16="http://schemas.microsoft.com/office/drawing/2014/main" id="{D3BC1A6B-71DE-C3D9-AFB0-54D10B4E8C86}"/>
              </a:ext>
            </a:extLst>
          </p:cNvPr>
          <p:cNvSpPr txBox="1">
            <a:spLocks/>
          </p:cNvSpPr>
          <p:nvPr/>
        </p:nvSpPr>
        <p:spPr>
          <a:xfrm>
            <a:off x="1085108" y="1648153"/>
            <a:ext cx="2302090" cy="357187"/>
          </a:xfrm>
          <a:prstGeom prst="rect">
            <a:avLst/>
          </a:prstGeom>
          <a:no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solidFill>
                  <a:schemeClr val="tx1"/>
                </a:solidFill>
                <a:latin typeface="Microsoft JhengHei Light" panose="020B0304030504040204" pitchFamily="34" charset="-120"/>
                <a:ea typeface="Microsoft JhengHei Light" panose="020B0304030504040204" pitchFamily="34" charset="-120"/>
              </a:rPr>
              <a:t>假设有两种选择</a:t>
            </a:r>
          </a:p>
        </p:txBody>
      </p:sp>
      <p:cxnSp>
        <p:nvCxnSpPr>
          <p:cNvPr id="2" name="Connector: Curved 1">
            <a:extLst>
              <a:ext uri="{FF2B5EF4-FFF2-40B4-BE49-F238E27FC236}">
                <a16:creationId xmlns:a16="http://schemas.microsoft.com/office/drawing/2014/main" id="{079C668D-EEC1-E7D4-D409-1352D3378D97}"/>
              </a:ext>
            </a:extLst>
          </p:cNvPr>
          <p:cNvCxnSpPr>
            <a:cxnSpLocks/>
            <a:stCxn id="22" idx="2"/>
            <a:endCxn id="12" idx="3"/>
          </p:cNvCxnSpPr>
          <p:nvPr/>
        </p:nvCxnSpPr>
        <p:spPr>
          <a:xfrm rot="5400000">
            <a:off x="9084543" y="1968021"/>
            <a:ext cx="880273" cy="1416317"/>
          </a:xfrm>
          <a:prstGeom prst="curvedConnector2">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43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8403079"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模型并非越新</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越大就越好 </a:t>
            </a:r>
            <a:r>
              <a:rPr lang="en-US" altLang="zh-CN" sz="3200">
                <a:latin typeface="Microsoft JhengHei Light" panose="020B0304030504040204" pitchFamily="34" charset="-120"/>
                <a:ea typeface="Microsoft JhengHei Light" panose="020B0304030504040204" pitchFamily="34" charset="-120"/>
              </a:rPr>
              <a:t>! </a:t>
            </a:r>
            <a:endParaRPr lang="en-US" sz="3200">
              <a:latin typeface="Microsoft JhengHei Light" panose="020B0304030504040204" pitchFamily="34" charset="-120"/>
              <a:ea typeface="Microsoft JhengHei Light" panose="020B0304030504040204" pitchFamily="34" charset="-120"/>
            </a:endParaRPr>
          </a:p>
        </p:txBody>
      </p:sp>
      <p:sp>
        <p:nvSpPr>
          <p:cNvPr id="24" name="Title 1">
            <a:extLst>
              <a:ext uri="{FF2B5EF4-FFF2-40B4-BE49-F238E27FC236}">
                <a16:creationId xmlns:a16="http://schemas.microsoft.com/office/drawing/2014/main" id="{F2AD7420-B86C-7EB0-438F-DC50D2EF0BDD}"/>
              </a:ext>
            </a:extLst>
          </p:cNvPr>
          <p:cNvSpPr txBox="1">
            <a:spLocks/>
          </p:cNvSpPr>
          <p:nvPr/>
        </p:nvSpPr>
        <p:spPr>
          <a:xfrm>
            <a:off x="1147194" y="2712530"/>
            <a:ext cx="10648566" cy="34714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有</a:t>
            </a:r>
            <a:r>
              <a:rPr lang="zh-CN" altLang="en-US" sz="1600">
                <a:solidFill>
                  <a:schemeClr val="accent4"/>
                </a:solidFill>
                <a:latin typeface="Microsoft JhengHei Light" panose="020B0304030504040204" pitchFamily="34" charset="-120"/>
                <a:ea typeface="Microsoft JhengHei Light" panose="020B0304030504040204" pitchFamily="34" charset="-120"/>
              </a:rPr>
              <a:t>大量优质</a:t>
            </a:r>
            <a:r>
              <a:rPr lang="zh-CN" altLang="en-US" sz="1600">
                <a:solidFill>
                  <a:schemeClr val="tx1"/>
                </a:solidFill>
                <a:latin typeface="Microsoft JhengHei Light" panose="020B0304030504040204" pitchFamily="34" charset="-120"/>
                <a:ea typeface="Microsoft JhengHei Light" panose="020B0304030504040204" pitchFamily="34" charset="-120"/>
              </a:rPr>
              <a:t>（指人工审核</a:t>
            </a:r>
            <a:r>
              <a:rPr lang="en-US" altLang="zh-CN" sz="1600">
                <a:solidFill>
                  <a:schemeClr val="tx1"/>
                </a:solidFill>
                <a:latin typeface="Microsoft JhengHei Light" panose="020B0304030504040204" pitchFamily="34" charset="-120"/>
                <a:ea typeface="Microsoft JhengHei Light" panose="020B0304030504040204" pitchFamily="34" charset="-120"/>
              </a:rPr>
              <a:t>/</a:t>
            </a:r>
            <a:r>
              <a:rPr lang="zh-CN" altLang="en-US" sz="1600">
                <a:solidFill>
                  <a:schemeClr val="tx1"/>
                </a:solidFill>
                <a:latin typeface="Microsoft JhengHei Light" panose="020B0304030504040204" pitchFamily="34" charset="-120"/>
                <a:ea typeface="Microsoft JhengHei Light" panose="020B0304030504040204" pitchFamily="34" charset="-120"/>
              </a:rPr>
              <a:t>达标的）数据，建议</a:t>
            </a:r>
            <a:r>
              <a:rPr lang="zh-CN" altLang="en-US" sz="1600">
                <a:solidFill>
                  <a:schemeClr val="accent4"/>
                </a:solidFill>
                <a:latin typeface="Microsoft JhengHei Light" panose="020B0304030504040204" pitchFamily="34" charset="-120"/>
                <a:ea typeface="Microsoft JhengHei Light" panose="020B0304030504040204" pitchFamily="34" charset="-120"/>
              </a:rPr>
              <a:t>低复杂度模型</a:t>
            </a:r>
            <a:r>
              <a:rPr lang="zh-CN" altLang="en-US" sz="1600">
                <a:solidFill>
                  <a:schemeClr val="tx1"/>
                </a:solidFill>
                <a:latin typeface="Microsoft JhengHei Light" panose="020B0304030504040204" pitchFamily="34" charset="-120"/>
                <a:ea typeface="Microsoft JhengHei Light" panose="020B0304030504040204" pitchFamily="34" charset="-120"/>
              </a:rPr>
              <a:t>，精度或许能媲美</a:t>
            </a:r>
            <a:r>
              <a:rPr lang="en-US" altLang="zh-CN" sz="1600">
                <a:solidFill>
                  <a:schemeClr val="tx1"/>
                </a:solidFill>
                <a:latin typeface="Microsoft JhengHei Light" panose="020B0304030504040204" pitchFamily="34" charset="-120"/>
                <a:ea typeface="Microsoft JhengHei Light" panose="020B0304030504040204" pitchFamily="34" charset="-120"/>
              </a:rPr>
              <a:t>Davinci</a:t>
            </a:r>
            <a:r>
              <a:rPr lang="zh-CN" altLang="en-US" sz="1600">
                <a:solidFill>
                  <a:schemeClr val="tx1"/>
                </a:solidFill>
                <a:latin typeface="Microsoft JhengHei Light" panose="020B0304030504040204" pitchFamily="34" charset="-120"/>
                <a:ea typeface="Microsoft JhengHei Light" panose="020B0304030504040204" pitchFamily="34" charset="-120"/>
              </a:rPr>
              <a:t>，而</a:t>
            </a:r>
            <a:r>
              <a:rPr lang="en-US" altLang="zh-CN" sz="1600">
                <a:solidFill>
                  <a:schemeClr val="tx1"/>
                </a:solidFill>
                <a:latin typeface="Microsoft JhengHei Light" panose="020B0304030504040204" pitchFamily="34" charset="-120"/>
                <a:ea typeface="Microsoft JhengHei Light" panose="020B0304030504040204" pitchFamily="34" charset="-120"/>
              </a:rPr>
              <a:t>ROI</a:t>
            </a:r>
            <a:r>
              <a:rPr lang="zh-CN" altLang="en-US" sz="1600">
                <a:solidFill>
                  <a:schemeClr val="tx1"/>
                </a:solidFill>
                <a:latin typeface="Microsoft JhengHei Light" panose="020B0304030504040204" pitchFamily="34" charset="-120"/>
                <a:ea typeface="Microsoft JhengHei Light" panose="020B0304030504040204" pitchFamily="34" charset="-120"/>
              </a:rPr>
              <a:t>更高。</a:t>
            </a:r>
            <a:endParaRPr lang="en-US" altLang="zh-CN"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endParaRPr lang="en-US" altLang="zh-CN"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如果是</a:t>
            </a:r>
            <a:r>
              <a:rPr lang="zh-CN" altLang="en-US" sz="1600">
                <a:solidFill>
                  <a:schemeClr val="accent4"/>
                </a:solidFill>
                <a:latin typeface="Microsoft JhengHei Light" panose="020B0304030504040204" pitchFamily="34" charset="-120"/>
                <a:ea typeface="Microsoft JhengHei Light" panose="020B0304030504040204" pitchFamily="34" charset="-120"/>
              </a:rPr>
              <a:t>分类</a:t>
            </a:r>
            <a:r>
              <a:rPr lang="en-US" altLang="zh-CN" sz="1600">
                <a:solidFill>
                  <a:schemeClr val="accent4"/>
                </a:solidFill>
                <a:latin typeface="Microsoft JhengHei Light" panose="020B0304030504040204" pitchFamily="34" charset="-120"/>
                <a:ea typeface="Microsoft JhengHei Light" panose="020B0304030504040204" pitchFamily="34" charset="-120"/>
              </a:rPr>
              <a:t>/</a:t>
            </a:r>
            <a:r>
              <a:rPr lang="zh-CN" altLang="en-US" sz="1600">
                <a:solidFill>
                  <a:schemeClr val="accent4"/>
                </a:solidFill>
                <a:latin typeface="Microsoft JhengHei Light" panose="020B0304030504040204" pitchFamily="34" charset="-120"/>
                <a:ea typeface="Microsoft JhengHei Light" panose="020B0304030504040204" pitchFamily="34" charset="-120"/>
              </a:rPr>
              <a:t>归纳</a:t>
            </a:r>
            <a:r>
              <a:rPr lang="zh-CN" altLang="en-US" sz="1600">
                <a:solidFill>
                  <a:schemeClr val="tx1"/>
                </a:solidFill>
                <a:latin typeface="Microsoft JhengHei Light" panose="020B0304030504040204" pitchFamily="34" charset="-120"/>
                <a:ea typeface="Microsoft JhengHei Light" panose="020B0304030504040204" pitchFamily="34" charset="-120"/>
              </a:rPr>
              <a:t>这类相对简单的任务，建议</a:t>
            </a:r>
            <a:r>
              <a:rPr lang="en-US" altLang="zh-CN" sz="1600">
                <a:solidFill>
                  <a:schemeClr val="accent4"/>
                </a:solidFill>
                <a:latin typeface="Microsoft JhengHei Light" panose="020B0304030504040204" pitchFamily="34" charset="-120"/>
                <a:ea typeface="Microsoft JhengHei Light" panose="020B0304030504040204" pitchFamily="34" charset="-120"/>
              </a:rPr>
              <a:t>A</a:t>
            </a:r>
            <a:r>
              <a:rPr lang="zh-CN" altLang="en-US" sz="1600">
                <a:solidFill>
                  <a:schemeClr val="accent4"/>
                </a:solidFill>
                <a:latin typeface="Microsoft JhengHei Light" panose="020B0304030504040204" pitchFamily="34" charset="-120"/>
                <a:ea typeface="Microsoft JhengHei Light" panose="020B0304030504040204" pitchFamily="34" charset="-120"/>
              </a:rPr>
              <a:t>模型</a:t>
            </a:r>
          </a:p>
          <a:p>
            <a:pPr marL="285750" indent="-285750" algn="l">
              <a:buFont typeface="Arial" panose="020B0604020202020204" pitchFamily="34" charset="0"/>
              <a:buChar char="•"/>
            </a:pPr>
            <a:endParaRPr lang="en-US" altLang="zh-CN"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如果数据</a:t>
            </a:r>
            <a:r>
              <a:rPr lang="zh-CN" altLang="en-US" sz="1600">
                <a:solidFill>
                  <a:schemeClr val="accent4"/>
                </a:solidFill>
                <a:latin typeface="Microsoft JhengHei Light" panose="020B0304030504040204" pitchFamily="34" charset="-120"/>
                <a:ea typeface="Microsoft JhengHei Light" panose="020B0304030504040204" pitchFamily="34" charset="-120"/>
              </a:rPr>
              <a:t>量不大</a:t>
            </a:r>
            <a:r>
              <a:rPr lang="zh-CN" altLang="en-US" sz="1600">
                <a:solidFill>
                  <a:schemeClr val="tx1"/>
                </a:solidFill>
                <a:latin typeface="Microsoft JhengHei Light" panose="020B0304030504040204" pitchFamily="34" charset="-120"/>
                <a:ea typeface="Microsoft JhengHei Light" panose="020B0304030504040204" pitchFamily="34" charset="-120"/>
              </a:rPr>
              <a:t>（几百）或</a:t>
            </a:r>
            <a:r>
              <a:rPr lang="zh-CN" altLang="en-US" sz="1600">
                <a:solidFill>
                  <a:schemeClr val="accent4"/>
                </a:solidFill>
                <a:latin typeface="Microsoft JhengHei Light" panose="020B0304030504040204" pitchFamily="34" charset="-120"/>
                <a:ea typeface="Microsoft JhengHei Light" panose="020B0304030504040204" pitchFamily="34" charset="-120"/>
              </a:rPr>
              <a:t>质量不保证</a:t>
            </a:r>
            <a:r>
              <a:rPr lang="zh-CN" altLang="en-US" sz="1600">
                <a:solidFill>
                  <a:schemeClr val="tx1"/>
                </a:solidFill>
                <a:latin typeface="Microsoft JhengHei Light" panose="020B0304030504040204" pitchFamily="34" charset="-120"/>
                <a:ea typeface="Microsoft JhengHei Light" panose="020B0304030504040204" pitchFamily="34" charset="-120"/>
              </a:rPr>
              <a:t>（如未经校准的数据），則</a:t>
            </a:r>
            <a:r>
              <a:rPr lang="zh-CN" altLang="en-US" sz="1600">
                <a:solidFill>
                  <a:schemeClr val="accent4"/>
                </a:solidFill>
                <a:latin typeface="Microsoft JhengHei Light" panose="020B0304030504040204" pitchFamily="34" charset="-120"/>
                <a:ea typeface="Microsoft JhengHei Light" panose="020B0304030504040204" pitchFamily="34" charset="-120"/>
              </a:rPr>
              <a:t>建议</a:t>
            </a:r>
            <a:r>
              <a:rPr lang="en-US" altLang="zh-CN" sz="1600">
                <a:solidFill>
                  <a:schemeClr val="accent4"/>
                </a:solidFill>
                <a:latin typeface="Microsoft JhengHei Light" panose="020B0304030504040204" pitchFamily="34" charset="-120"/>
                <a:ea typeface="Microsoft JhengHei Light" panose="020B0304030504040204" pitchFamily="34" charset="-120"/>
              </a:rPr>
              <a:t>D</a:t>
            </a:r>
            <a:r>
              <a:rPr lang="zh-CN" altLang="en-US" sz="1600">
                <a:solidFill>
                  <a:schemeClr val="accent4"/>
                </a:solidFill>
                <a:latin typeface="Microsoft JhengHei Light" panose="020B0304030504040204" pitchFamily="34" charset="-120"/>
                <a:ea typeface="Microsoft JhengHei Light" panose="020B0304030504040204" pitchFamily="34" charset="-120"/>
              </a:rPr>
              <a:t>模型</a:t>
            </a:r>
            <a:endParaRPr lang="en-US" altLang="zh-CN" sz="1600">
              <a:solidFill>
                <a:schemeClr val="accent4"/>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endParaRPr lang="en-US" altLang="zh-CN" sz="1600">
              <a:solidFill>
                <a:schemeClr val="tx1"/>
              </a:solidFill>
              <a:latin typeface="Microsoft JhengHei Light" panose="020B0304030504040204" pitchFamily="34" charset="-120"/>
              <a:ea typeface="Microsoft JhengHei Light" panose="020B0304030504040204" pitchFamily="34" charset="-120"/>
            </a:endParaRPr>
          </a:p>
        </p:txBody>
      </p:sp>
      <p:sp>
        <p:nvSpPr>
          <p:cNvPr id="25" name="Title 1">
            <a:extLst>
              <a:ext uri="{FF2B5EF4-FFF2-40B4-BE49-F238E27FC236}">
                <a16:creationId xmlns:a16="http://schemas.microsoft.com/office/drawing/2014/main" id="{D3BC1A6B-71DE-C3D9-AFB0-54D10B4E8C86}"/>
              </a:ext>
            </a:extLst>
          </p:cNvPr>
          <p:cNvSpPr txBox="1">
            <a:spLocks/>
          </p:cNvSpPr>
          <p:nvPr/>
        </p:nvSpPr>
        <p:spPr>
          <a:xfrm>
            <a:off x="1045255" y="1787601"/>
            <a:ext cx="2302090"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en-US" altLang="zh-CN" sz="2400">
                <a:solidFill>
                  <a:schemeClr val="accent4"/>
                </a:solidFill>
                <a:latin typeface="Microsoft JhengHei Light" panose="020B0304030504040204" pitchFamily="34" charset="-120"/>
                <a:ea typeface="Microsoft JhengHei Light" panose="020B0304030504040204" pitchFamily="34" charset="-120"/>
              </a:rPr>
              <a:t>General</a:t>
            </a:r>
            <a:r>
              <a:rPr lang="zh-CN" altLang="en-US" sz="2400">
                <a:solidFill>
                  <a:schemeClr val="accent4"/>
                </a:solidFill>
                <a:latin typeface="Microsoft JhengHei Light" panose="020B0304030504040204" pitchFamily="34" charset="-120"/>
                <a:ea typeface="Microsoft JhengHei Light" panose="020B0304030504040204" pitchFamily="34" charset="-120"/>
              </a:rPr>
              <a:t>建议</a:t>
            </a:r>
            <a:endParaRPr lang="en-US" sz="2400">
              <a:solidFill>
                <a:schemeClr val="accent4"/>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20085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D8964FDB-D263-17B8-ED1D-E0215B0367C7}"/>
              </a:ext>
            </a:extLst>
          </p:cNvPr>
          <p:cNvSpPr/>
          <p:nvPr/>
        </p:nvSpPr>
        <p:spPr bwMode="auto">
          <a:xfrm>
            <a:off x="3790633" y="2464095"/>
            <a:ext cx="822960" cy="822960"/>
          </a:xfrm>
          <a:prstGeom prst="ellipse">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4" name="TextBox 13">
            <a:extLst>
              <a:ext uri="{FF2B5EF4-FFF2-40B4-BE49-F238E27FC236}">
                <a16:creationId xmlns:a16="http://schemas.microsoft.com/office/drawing/2014/main" id="{70A31387-90A4-3A9D-BD81-D87B7AE28311}"/>
              </a:ext>
            </a:extLst>
          </p:cNvPr>
          <p:cNvSpPr txBox="1"/>
          <p:nvPr/>
        </p:nvSpPr>
        <p:spPr>
          <a:xfrm>
            <a:off x="3713174" y="2557483"/>
            <a:ext cx="963296" cy="630942"/>
          </a:xfrm>
          <a:prstGeom prst="rect">
            <a:avLst/>
          </a:prstGeom>
          <a:noFill/>
        </p:spPr>
        <p:txBody>
          <a:bodyPr wrap="square">
            <a:spAutoFit/>
          </a:bodyPr>
          <a:lstStyle/>
          <a:p>
            <a:pPr algn="ctr"/>
            <a:r>
              <a:rPr lang="en-US" altLang="ja-JP" sz="2400">
                <a:solidFill>
                  <a:schemeClr val="accent4"/>
                </a:solidFill>
                <a:latin typeface="Microsoft JhengHei Light" panose="020B0304030504040204" pitchFamily="34" charset="-120"/>
                <a:ea typeface="Microsoft JhengHei Light" panose="020B0304030504040204" pitchFamily="34" charset="-120"/>
              </a:rPr>
              <a:t>D</a:t>
            </a:r>
          </a:p>
          <a:p>
            <a:pPr algn="ctr"/>
            <a:r>
              <a:rPr lang="ja-JP" altLang="en-US" sz="1100">
                <a:solidFill>
                  <a:schemeClr val="accent4"/>
                </a:solidFill>
                <a:latin typeface="Microsoft JhengHei Light" panose="020B0304030504040204" pitchFamily="34" charset="-120"/>
                <a:ea typeface="Microsoft JhengHei Light" panose="020B0304030504040204" pitchFamily="34" charset="-120"/>
              </a:rPr>
              <a:t>模型</a:t>
            </a:r>
            <a:endParaRPr lang="en-US" sz="1100">
              <a:solidFill>
                <a:schemeClr val="accent4"/>
              </a:solidFill>
              <a:latin typeface="Microsoft JhengHei Light" panose="020B0304030504040204" pitchFamily="34" charset="-120"/>
              <a:ea typeface="Microsoft JhengHei Light" panose="020B0304030504040204" pitchFamily="34" charset="-120"/>
            </a:endParaRPr>
          </a:p>
        </p:txBody>
      </p:sp>
      <p:grpSp>
        <p:nvGrpSpPr>
          <p:cNvPr id="20" name="Group 19">
            <a:extLst>
              <a:ext uri="{FF2B5EF4-FFF2-40B4-BE49-F238E27FC236}">
                <a16:creationId xmlns:a16="http://schemas.microsoft.com/office/drawing/2014/main" id="{59A7831E-6A74-A8E0-8107-F8BF768506EB}"/>
              </a:ext>
            </a:extLst>
          </p:cNvPr>
          <p:cNvGrpSpPr/>
          <p:nvPr/>
        </p:nvGrpSpPr>
        <p:grpSpPr>
          <a:xfrm>
            <a:off x="8679506" y="4969234"/>
            <a:ext cx="963296" cy="822960"/>
            <a:chOff x="5236845" y="1961944"/>
            <a:chExt cx="963296" cy="822960"/>
          </a:xfrm>
        </p:grpSpPr>
        <p:sp>
          <p:nvSpPr>
            <p:cNvPr id="15" name="Oval 14">
              <a:extLst>
                <a:ext uri="{FF2B5EF4-FFF2-40B4-BE49-F238E27FC236}">
                  <a16:creationId xmlns:a16="http://schemas.microsoft.com/office/drawing/2014/main" id="{26D756A9-9861-35BB-77F7-21ED362F679B}"/>
                </a:ext>
              </a:extLst>
            </p:cNvPr>
            <p:cNvSpPr/>
            <p:nvPr/>
          </p:nvSpPr>
          <p:spPr bwMode="auto">
            <a:xfrm>
              <a:off x="5307013" y="1961944"/>
              <a:ext cx="822960" cy="822960"/>
            </a:xfrm>
            <a:prstGeom prst="ellipse">
              <a:avLst/>
            </a:prstGeom>
            <a:noFill/>
            <a:ln>
              <a:solidFill>
                <a:srgbClr val="FE56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8" name="TextBox 17">
              <a:extLst>
                <a:ext uri="{FF2B5EF4-FFF2-40B4-BE49-F238E27FC236}">
                  <a16:creationId xmlns:a16="http://schemas.microsoft.com/office/drawing/2014/main" id="{71003421-6E93-9882-428E-B44114FD0EE6}"/>
                </a:ext>
              </a:extLst>
            </p:cNvPr>
            <p:cNvSpPr txBox="1"/>
            <p:nvPr/>
          </p:nvSpPr>
          <p:spPr>
            <a:xfrm>
              <a:off x="5236845" y="2059920"/>
              <a:ext cx="963296" cy="630942"/>
            </a:xfrm>
            <a:prstGeom prst="rect">
              <a:avLst/>
            </a:prstGeom>
            <a:noFill/>
          </p:spPr>
          <p:txBody>
            <a:bodyPr wrap="square">
              <a:spAutoFit/>
            </a:bodyPr>
            <a:lstStyle/>
            <a:p>
              <a:pPr algn="ctr"/>
              <a:r>
                <a:rPr lang="en-US" altLang="ja-JP" sz="2400">
                  <a:solidFill>
                    <a:srgbClr val="D83B01"/>
                  </a:solidFill>
                  <a:latin typeface="Microsoft JhengHei Light" panose="020B0304030504040204" pitchFamily="34" charset="-120"/>
                  <a:ea typeface="Microsoft JhengHei Light" panose="020B0304030504040204" pitchFamily="34" charset="-120"/>
                </a:rPr>
                <a:t>A</a:t>
              </a:r>
            </a:p>
            <a:p>
              <a:pPr algn="ctr"/>
              <a:r>
                <a:rPr lang="ja-JP" altLang="en-US" sz="1100">
                  <a:solidFill>
                    <a:srgbClr val="D83B01"/>
                  </a:solidFill>
                  <a:latin typeface="Microsoft JhengHei Light" panose="020B0304030504040204" pitchFamily="34" charset="-120"/>
                  <a:ea typeface="Microsoft JhengHei Light" panose="020B0304030504040204" pitchFamily="34" charset="-120"/>
                </a:rPr>
                <a:t>模型</a:t>
              </a:r>
              <a:endParaRPr lang="en-US" sz="1100">
                <a:solidFill>
                  <a:srgbClr val="D83B01"/>
                </a:solidFill>
                <a:latin typeface="Microsoft JhengHei Light" panose="020B0304030504040204" pitchFamily="34" charset="-120"/>
                <a:ea typeface="Microsoft JhengHei Light" panose="020B0304030504040204" pitchFamily="34" charset="-120"/>
              </a:endParaRPr>
            </a:p>
          </p:txBody>
        </p:sp>
      </p:grpSp>
      <p:sp>
        <p:nvSpPr>
          <p:cNvPr id="19" name="TextBox 18">
            <a:extLst>
              <a:ext uri="{FF2B5EF4-FFF2-40B4-BE49-F238E27FC236}">
                <a16:creationId xmlns:a16="http://schemas.microsoft.com/office/drawing/2014/main" id="{4CDAC135-B29F-90D4-A770-831B9302F573}"/>
              </a:ext>
            </a:extLst>
          </p:cNvPr>
          <p:cNvSpPr txBox="1"/>
          <p:nvPr/>
        </p:nvSpPr>
        <p:spPr>
          <a:xfrm>
            <a:off x="8199120" y="2719066"/>
            <a:ext cx="1856115" cy="307777"/>
          </a:xfrm>
          <a:prstGeom prst="rect">
            <a:avLst/>
          </a:prstGeom>
          <a:noFill/>
        </p:spPr>
        <p:txBody>
          <a:bodyPr wrap="square">
            <a:spAutoFit/>
          </a:bodyPr>
          <a:lstStyle/>
          <a:p>
            <a:pPr algn="ctr"/>
            <a:r>
              <a:rPr lang="en-US" altLang="zh-CN" sz="1400">
                <a:solidFill>
                  <a:schemeClr val="accent4"/>
                </a:solidFill>
                <a:latin typeface="Microsoft JhengHei Light" panose="020B0304030504040204" pitchFamily="34" charset="-120"/>
                <a:ea typeface="Microsoft JhengHei Light" panose="020B0304030504040204" pitchFamily="34" charset="-120"/>
              </a:rPr>
              <a:t>Benchmark</a:t>
            </a:r>
            <a:endParaRPr lang="en-US" sz="1400">
              <a:solidFill>
                <a:schemeClr val="accent4"/>
              </a:solidFill>
              <a:latin typeface="Microsoft JhengHei Light" panose="020B0304030504040204" pitchFamily="34" charset="-120"/>
              <a:ea typeface="Microsoft JhengHei Light" panose="020B0304030504040204" pitchFamily="34" charset="-120"/>
            </a:endParaRPr>
          </a:p>
        </p:txBody>
      </p:sp>
      <p:sp>
        <p:nvSpPr>
          <p:cNvPr id="6" name="Title 1">
            <a:extLst>
              <a:ext uri="{FF2B5EF4-FFF2-40B4-BE49-F238E27FC236}">
                <a16:creationId xmlns:a16="http://schemas.microsoft.com/office/drawing/2014/main" id="{ED478830-54E5-8B28-B85D-9A43ACC751D4}"/>
              </a:ext>
            </a:extLst>
          </p:cNvPr>
          <p:cNvSpPr txBox="1">
            <a:spLocks/>
          </p:cNvSpPr>
          <p:nvPr/>
        </p:nvSpPr>
        <p:spPr>
          <a:xfrm>
            <a:off x="1365838" y="1180631"/>
            <a:ext cx="10648566" cy="733745"/>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lnSpc>
                <a:spcPct val="150000"/>
              </a:lnSpc>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步骤建议</a:t>
            </a:r>
            <a:r>
              <a:rPr lang="zh-CN" altLang="en-US" sz="1600">
                <a:solidFill>
                  <a:schemeClr val="accent4"/>
                </a:solidFill>
                <a:latin typeface="Microsoft JhengHei Light" panose="020B0304030504040204" pitchFamily="34" charset="-120"/>
                <a:ea typeface="Microsoft JhengHei Light" panose="020B0304030504040204" pitchFamily="34" charset="-120"/>
              </a:rPr>
              <a:t>先从</a:t>
            </a:r>
            <a:r>
              <a:rPr lang="en-US" altLang="zh-CN" sz="1600">
                <a:solidFill>
                  <a:schemeClr val="accent4"/>
                </a:solidFill>
                <a:latin typeface="Microsoft JhengHei Light" panose="020B0304030504040204" pitchFamily="34" charset="-120"/>
                <a:ea typeface="Microsoft JhengHei Light" panose="020B0304030504040204" pitchFamily="34" charset="-120"/>
              </a:rPr>
              <a:t>Davinci</a:t>
            </a:r>
            <a:r>
              <a:rPr lang="zh-CN" altLang="en-US" sz="1600">
                <a:solidFill>
                  <a:schemeClr val="tx1"/>
                </a:solidFill>
                <a:latin typeface="Microsoft JhengHei Light" panose="020B0304030504040204" pitchFamily="34" charset="-120"/>
                <a:ea typeface="Microsoft JhengHei Light" panose="020B0304030504040204" pitchFamily="34" charset="-120"/>
              </a:rPr>
              <a:t>开始建立一个</a:t>
            </a:r>
            <a:r>
              <a:rPr lang="en-US" altLang="zh-CN" sz="1600">
                <a:solidFill>
                  <a:schemeClr val="tx1"/>
                </a:solidFill>
                <a:latin typeface="Microsoft JhengHei Light" panose="020B0304030504040204" pitchFamily="34" charset="-120"/>
                <a:ea typeface="Microsoft JhengHei Light" panose="020B0304030504040204" pitchFamily="34" charset="-120"/>
              </a:rPr>
              <a:t>benchmark</a:t>
            </a:r>
            <a:r>
              <a:rPr lang="zh-CN" altLang="en-US" sz="1600">
                <a:solidFill>
                  <a:schemeClr val="tx1"/>
                </a:solidFill>
                <a:latin typeface="Microsoft JhengHei Light" panose="020B0304030504040204" pitchFamily="34" charset="-120"/>
                <a:ea typeface="Microsoft JhengHei Light" panose="020B0304030504040204" pitchFamily="34" charset="-120"/>
              </a:rPr>
              <a:t>，随后</a:t>
            </a:r>
            <a:r>
              <a:rPr lang="zh-CN" altLang="en-US" sz="1600">
                <a:solidFill>
                  <a:schemeClr val="accent4"/>
                </a:solidFill>
                <a:latin typeface="Microsoft JhengHei Light" panose="020B0304030504040204" pitchFamily="34" charset="-120"/>
                <a:ea typeface="Microsoft JhengHei Light" panose="020B0304030504040204" pitchFamily="34" charset="-120"/>
              </a:rPr>
              <a:t>逐一降低模型复杂度</a:t>
            </a:r>
            <a:r>
              <a:rPr lang="zh-CN" altLang="en-US" sz="1600">
                <a:solidFill>
                  <a:schemeClr val="tx1"/>
                </a:solidFill>
                <a:latin typeface="Microsoft JhengHei Light" panose="020B0304030504040204" pitchFamily="34" charset="-120"/>
                <a:ea typeface="Microsoft JhengHei Light" panose="020B0304030504040204" pitchFamily="34" charset="-120"/>
              </a:rPr>
              <a:t>验证</a:t>
            </a:r>
            <a:r>
              <a:rPr lang="en-US" altLang="zh-CN" sz="1600">
                <a:solidFill>
                  <a:schemeClr val="tx1"/>
                </a:solidFill>
                <a:latin typeface="Microsoft JhengHei Light" panose="020B0304030504040204" pitchFamily="34" charset="-120"/>
                <a:ea typeface="Microsoft JhengHei Light" panose="020B0304030504040204" pitchFamily="34" charset="-120"/>
              </a:rPr>
              <a:t>Fine-Tuning</a:t>
            </a:r>
            <a:r>
              <a:rPr lang="zh-CN" altLang="en-US" sz="1600">
                <a:solidFill>
                  <a:schemeClr val="tx1"/>
                </a:solidFill>
                <a:latin typeface="Microsoft JhengHei Light" panose="020B0304030504040204" pitchFamily="34" charset="-120"/>
                <a:ea typeface="Microsoft JhengHei Light" panose="020B0304030504040204" pitchFamily="34" charset="-120"/>
              </a:rPr>
              <a:t>能达到的结果</a:t>
            </a:r>
            <a:endParaRPr lang="en-US" altLang="zh-CN"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lnSpc>
                <a:spcPct val="150000"/>
              </a:lnSpc>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选出一个客户认为最均衡的模型 	</a:t>
            </a:r>
          </a:p>
        </p:txBody>
      </p:sp>
      <p:sp>
        <p:nvSpPr>
          <p:cNvPr id="9" name="Oval 8">
            <a:extLst>
              <a:ext uri="{FF2B5EF4-FFF2-40B4-BE49-F238E27FC236}">
                <a16:creationId xmlns:a16="http://schemas.microsoft.com/office/drawing/2014/main" id="{A0FACA3C-2368-D405-D33A-EDFDDF54CA2C}"/>
              </a:ext>
            </a:extLst>
          </p:cNvPr>
          <p:cNvSpPr/>
          <p:nvPr/>
        </p:nvSpPr>
        <p:spPr bwMode="auto">
          <a:xfrm>
            <a:off x="5493476" y="3781540"/>
            <a:ext cx="822960" cy="822960"/>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1" name="Oval 10">
            <a:extLst>
              <a:ext uri="{FF2B5EF4-FFF2-40B4-BE49-F238E27FC236}">
                <a16:creationId xmlns:a16="http://schemas.microsoft.com/office/drawing/2014/main" id="{C156ED96-3FF0-D21F-86B1-F42B6B04B55A}"/>
              </a:ext>
            </a:extLst>
          </p:cNvPr>
          <p:cNvSpPr/>
          <p:nvPr/>
        </p:nvSpPr>
        <p:spPr bwMode="auto">
          <a:xfrm>
            <a:off x="7071121" y="4329402"/>
            <a:ext cx="822960" cy="822960"/>
          </a:xfrm>
          <a:prstGeom prst="ellipse">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cxnSp>
        <p:nvCxnSpPr>
          <p:cNvPr id="17" name="Straight Arrow Connector 16">
            <a:extLst>
              <a:ext uri="{FF2B5EF4-FFF2-40B4-BE49-F238E27FC236}">
                <a16:creationId xmlns:a16="http://schemas.microsoft.com/office/drawing/2014/main" id="{95D1FB12-185B-835A-88AE-B1E26E5F1EE9}"/>
              </a:ext>
            </a:extLst>
          </p:cNvPr>
          <p:cNvCxnSpPr>
            <a:cxnSpLocks/>
            <a:endCxn id="13" idx="2"/>
          </p:cNvCxnSpPr>
          <p:nvPr/>
        </p:nvCxnSpPr>
        <p:spPr>
          <a:xfrm>
            <a:off x="1760220" y="2875575"/>
            <a:ext cx="2030413" cy="0"/>
          </a:xfrm>
          <a:prstGeom prst="straightConnector1">
            <a:avLst/>
          </a:prstGeom>
          <a:ln>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E0812EC-9496-804D-79B3-B5DFC61F9575}"/>
              </a:ext>
            </a:extLst>
          </p:cNvPr>
          <p:cNvCxnSpPr>
            <a:cxnSpLocks/>
            <a:stCxn id="13" idx="6"/>
            <a:endCxn id="19" idx="1"/>
          </p:cNvCxnSpPr>
          <p:nvPr/>
        </p:nvCxnSpPr>
        <p:spPr>
          <a:xfrm flipV="1">
            <a:off x="4613593" y="2872955"/>
            <a:ext cx="3585527" cy="2620"/>
          </a:xfrm>
          <a:prstGeom prst="straightConnector1">
            <a:avLst/>
          </a:prstGeom>
          <a:ln>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BA5FB21-447F-C29C-878C-95F27660FECD}"/>
              </a:ext>
            </a:extLst>
          </p:cNvPr>
          <p:cNvCxnSpPr>
            <a:cxnSpLocks/>
            <a:stCxn id="13" idx="6"/>
            <a:endCxn id="9" idx="2"/>
          </p:cNvCxnSpPr>
          <p:nvPr/>
        </p:nvCxnSpPr>
        <p:spPr>
          <a:xfrm>
            <a:off x="4613593" y="2875575"/>
            <a:ext cx="879883" cy="1317445"/>
          </a:xfrm>
          <a:prstGeom prst="curvedConnector3">
            <a:avLst>
              <a:gd name="adj1" fmla="val 50000"/>
            </a:avLst>
          </a:prstGeom>
          <a:ln w="28575">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202C607A-0E53-B717-6512-ED50B8B35682}"/>
              </a:ext>
            </a:extLst>
          </p:cNvPr>
          <p:cNvCxnSpPr>
            <a:cxnSpLocks/>
            <a:stCxn id="9" idx="6"/>
            <a:endCxn id="11" idx="2"/>
          </p:cNvCxnSpPr>
          <p:nvPr/>
        </p:nvCxnSpPr>
        <p:spPr>
          <a:xfrm>
            <a:off x="6316436" y="4193020"/>
            <a:ext cx="754685" cy="547862"/>
          </a:xfrm>
          <a:prstGeom prst="curvedConnector3">
            <a:avLst>
              <a:gd name="adj1" fmla="val 50000"/>
            </a:avLst>
          </a:prstGeom>
          <a:ln w="5715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DEB78B8C-A155-5224-95E7-9C7B4F3DFD7F}"/>
              </a:ext>
            </a:extLst>
          </p:cNvPr>
          <p:cNvCxnSpPr>
            <a:cxnSpLocks/>
            <a:stCxn id="11" idx="6"/>
            <a:endCxn id="18" idx="1"/>
          </p:cNvCxnSpPr>
          <p:nvPr/>
        </p:nvCxnSpPr>
        <p:spPr>
          <a:xfrm>
            <a:off x="7894081" y="4740882"/>
            <a:ext cx="785425" cy="641799"/>
          </a:xfrm>
          <a:prstGeom prst="curvedConnector3">
            <a:avLst>
              <a:gd name="adj1" fmla="val 50000"/>
            </a:avLst>
          </a:prstGeom>
          <a:ln w="82550">
            <a:solidFill>
              <a:srgbClr val="FFC000"/>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EDC900E-A858-F9A6-1080-16978FECBBEE}"/>
              </a:ext>
            </a:extLst>
          </p:cNvPr>
          <p:cNvSpPr txBox="1"/>
          <p:nvPr/>
        </p:nvSpPr>
        <p:spPr>
          <a:xfrm>
            <a:off x="2210128" y="2403636"/>
            <a:ext cx="995541" cy="400110"/>
          </a:xfrm>
          <a:prstGeom prst="rect">
            <a:avLst/>
          </a:prstGeom>
          <a:noFill/>
        </p:spPr>
        <p:txBody>
          <a:bodyPr wrap="square">
            <a:spAutoFit/>
          </a:bodyPr>
          <a:lstStyle/>
          <a:p>
            <a:pPr algn="ctr"/>
            <a:r>
              <a:rPr lang="zh-CN" altLang="en-US" sz="1000">
                <a:solidFill>
                  <a:schemeClr val="accent4"/>
                </a:solidFill>
                <a:latin typeface="Microsoft JhengHei Light" panose="020B0304030504040204" pitchFamily="34" charset="-120"/>
                <a:ea typeface="Microsoft JhengHei Light" panose="020B0304030504040204" pitchFamily="34" charset="-120"/>
              </a:rPr>
              <a:t>少量数据</a:t>
            </a:r>
            <a:endParaRPr lang="en-US" altLang="zh-CN" sz="1000">
              <a:solidFill>
                <a:schemeClr val="accent4"/>
              </a:solidFill>
              <a:latin typeface="Microsoft JhengHei Light" panose="020B0304030504040204" pitchFamily="34" charset="-120"/>
              <a:ea typeface="Microsoft JhengHei Light" panose="020B0304030504040204" pitchFamily="34" charset="-120"/>
            </a:endParaRPr>
          </a:p>
          <a:p>
            <a:pPr algn="ctr"/>
            <a:r>
              <a:rPr lang="en-US" sz="1000">
                <a:solidFill>
                  <a:schemeClr val="accent4"/>
                </a:solidFill>
                <a:latin typeface="Microsoft JhengHei Light" panose="020B0304030504040204" pitchFamily="34" charset="-120"/>
                <a:ea typeface="Microsoft JhengHei Light" panose="020B0304030504040204" pitchFamily="34" charset="-120"/>
              </a:rPr>
              <a:t>Fine-tuning</a:t>
            </a:r>
          </a:p>
        </p:txBody>
      </p:sp>
      <p:sp>
        <p:nvSpPr>
          <p:cNvPr id="42" name="TextBox 41">
            <a:extLst>
              <a:ext uri="{FF2B5EF4-FFF2-40B4-BE49-F238E27FC236}">
                <a16:creationId xmlns:a16="http://schemas.microsoft.com/office/drawing/2014/main" id="{331BE85D-8EBB-C4D3-77ED-AF382DC36AC1}"/>
              </a:ext>
            </a:extLst>
          </p:cNvPr>
          <p:cNvSpPr txBox="1"/>
          <p:nvPr/>
        </p:nvSpPr>
        <p:spPr>
          <a:xfrm>
            <a:off x="4144272" y="5371965"/>
            <a:ext cx="2698408" cy="276999"/>
          </a:xfrm>
          <a:prstGeom prst="rect">
            <a:avLst/>
          </a:prstGeom>
          <a:noFill/>
        </p:spPr>
        <p:txBody>
          <a:bodyPr wrap="square">
            <a:spAutoFit/>
          </a:bodyPr>
          <a:lstStyle/>
          <a:p>
            <a:pPr algn="ctr"/>
            <a:r>
              <a:rPr lang="zh-CN" altLang="en-US" sz="1200">
                <a:latin typeface="Microsoft JhengHei Light" panose="020B0304030504040204" pitchFamily="34" charset="-120"/>
                <a:ea typeface="Microsoft JhengHei Light" panose="020B0304030504040204" pitchFamily="34" charset="-120"/>
              </a:rPr>
              <a:t>逐步</a:t>
            </a:r>
            <a:r>
              <a:rPr lang="zh-CN" altLang="en-US" sz="1200">
                <a:solidFill>
                  <a:schemeClr val="accent4"/>
                </a:solidFill>
                <a:latin typeface="Microsoft JhengHei Light" panose="020B0304030504040204" pitchFamily="34" charset="-120"/>
                <a:ea typeface="Microsoft JhengHei Light" panose="020B0304030504040204" pitchFamily="34" charset="-120"/>
              </a:rPr>
              <a:t>增加数据量</a:t>
            </a:r>
            <a:r>
              <a:rPr lang="zh-CN" altLang="en-US" sz="1200">
                <a:latin typeface="Microsoft JhengHei Light" panose="020B0304030504040204" pitchFamily="34" charset="-120"/>
                <a:ea typeface="Microsoft JhengHei Light" panose="020B0304030504040204" pitchFamily="34" charset="-120"/>
              </a:rPr>
              <a:t>和</a:t>
            </a:r>
            <a:r>
              <a:rPr lang="zh-CN" altLang="en-US" sz="1200">
                <a:solidFill>
                  <a:schemeClr val="accent4"/>
                </a:solidFill>
                <a:latin typeface="Microsoft JhengHei Light" panose="020B0304030504040204" pitchFamily="34" charset="-120"/>
                <a:ea typeface="Microsoft JhengHei Light" panose="020B0304030504040204" pitchFamily="34" charset="-120"/>
              </a:rPr>
              <a:t>降低模型复杂度</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sp>
        <p:nvSpPr>
          <p:cNvPr id="43" name="TextBox 42">
            <a:extLst>
              <a:ext uri="{FF2B5EF4-FFF2-40B4-BE49-F238E27FC236}">
                <a16:creationId xmlns:a16="http://schemas.microsoft.com/office/drawing/2014/main" id="{356AE0D3-89CD-112D-DB98-16ADAB76A4A5}"/>
              </a:ext>
            </a:extLst>
          </p:cNvPr>
          <p:cNvSpPr txBox="1"/>
          <p:nvPr/>
        </p:nvSpPr>
        <p:spPr>
          <a:xfrm>
            <a:off x="5419033" y="3877549"/>
            <a:ext cx="963296" cy="630942"/>
          </a:xfrm>
          <a:prstGeom prst="rect">
            <a:avLst/>
          </a:prstGeom>
          <a:noFill/>
        </p:spPr>
        <p:txBody>
          <a:bodyPr wrap="square">
            <a:spAutoFit/>
          </a:bodyPr>
          <a:lstStyle/>
          <a:p>
            <a:pPr algn="ctr"/>
            <a:r>
              <a:rPr lang="en-US" altLang="ja-JP" sz="2400">
                <a:solidFill>
                  <a:schemeClr val="accent1"/>
                </a:solidFill>
                <a:latin typeface="Microsoft JhengHei Light" panose="020B0304030504040204" pitchFamily="34" charset="-120"/>
                <a:ea typeface="Microsoft JhengHei Light" panose="020B0304030504040204" pitchFamily="34" charset="-120"/>
              </a:rPr>
              <a:t>C</a:t>
            </a:r>
          </a:p>
          <a:p>
            <a:pPr algn="ctr"/>
            <a:r>
              <a:rPr lang="ja-JP" altLang="en-US" sz="1100">
                <a:solidFill>
                  <a:schemeClr val="accent1"/>
                </a:solidFill>
                <a:latin typeface="Microsoft JhengHei Light" panose="020B0304030504040204" pitchFamily="34" charset="-120"/>
                <a:ea typeface="Microsoft JhengHei Light" panose="020B0304030504040204" pitchFamily="34" charset="-120"/>
              </a:rPr>
              <a:t>模型</a:t>
            </a:r>
            <a:endParaRPr lang="en-US" sz="1100">
              <a:solidFill>
                <a:schemeClr val="accent1"/>
              </a:solidFill>
              <a:latin typeface="Microsoft JhengHei Light" panose="020B0304030504040204" pitchFamily="34" charset="-120"/>
              <a:ea typeface="Microsoft JhengHei Light" panose="020B0304030504040204" pitchFamily="34" charset="-120"/>
            </a:endParaRPr>
          </a:p>
        </p:txBody>
      </p:sp>
      <p:sp>
        <p:nvSpPr>
          <p:cNvPr id="44" name="TextBox 43">
            <a:extLst>
              <a:ext uri="{FF2B5EF4-FFF2-40B4-BE49-F238E27FC236}">
                <a16:creationId xmlns:a16="http://schemas.microsoft.com/office/drawing/2014/main" id="{7C36C62C-B0D2-8066-AC08-177FE233C7BE}"/>
              </a:ext>
            </a:extLst>
          </p:cNvPr>
          <p:cNvSpPr txBox="1"/>
          <p:nvPr/>
        </p:nvSpPr>
        <p:spPr>
          <a:xfrm>
            <a:off x="7000953" y="4414124"/>
            <a:ext cx="963296" cy="630942"/>
          </a:xfrm>
          <a:prstGeom prst="rect">
            <a:avLst/>
          </a:prstGeom>
          <a:noFill/>
        </p:spPr>
        <p:txBody>
          <a:bodyPr wrap="square">
            <a:spAutoFit/>
          </a:bodyPr>
          <a:lstStyle/>
          <a:p>
            <a:pPr algn="ctr"/>
            <a:r>
              <a:rPr lang="en-US" altLang="ja-JP" sz="2400">
                <a:solidFill>
                  <a:srgbClr val="FFB900"/>
                </a:solidFill>
                <a:latin typeface="Microsoft JhengHei Light" panose="020B0304030504040204" pitchFamily="34" charset="-120"/>
                <a:ea typeface="Microsoft JhengHei Light" panose="020B0304030504040204" pitchFamily="34" charset="-120"/>
              </a:rPr>
              <a:t>B</a:t>
            </a:r>
          </a:p>
          <a:p>
            <a:pPr algn="ctr"/>
            <a:r>
              <a:rPr lang="ja-JP" altLang="en-US" sz="1100">
                <a:solidFill>
                  <a:srgbClr val="FFB900"/>
                </a:solidFill>
                <a:latin typeface="Microsoft JhengHei Light" panose="020B0304030504040204" pitchFamily="34" charset="-120"/>
                <a:ea typeface="Microsoft JhengHei Light" panose="020B0304030504040204" pitchFamily="34" charset="-120"/>
              </a:rPr>
              <a:t>模型</a:t>
            </a:r>
            <a:endParaRPr lang="en-US" sz="1100">
              <a:solidFill>
                <a:srgbClr val="FFB900"/>
              </a:solidFill>
              <a:latin typeface="Microsoft JhengHei Light" panose="020B0304030504040204" pitchFamily="34" charset="-120"/>
              <a:ea typeface="Microsoft JhengHei Light" panose="020B0304030504040204" pitchFamily="34" charset="-120"/>
            </a:endParaRPr>
          </a:p>
        </p:txBody>
      </p:sp>
      <p:sp>
        <p:nvSpPr>
          <p:cNvPr id="51" name="Arrow: Up 50">
            <a:extLst>
              <a:ext uri="{FF2B5EF4-FFF2-40B4-BE49-F238E27FC236}">
                <a16:creationId xmlns:a16="http://schemas.microsoft.com/office/drawing/2014/main" id="{71606CC7-AE33-83DB-7C5E-73A80CE0962C}"/>
              </a:ext>
            </a:extLst>
          </p:cNvPr>
          <p:cNvSpPr/>
          <p:nvPr/>
        </p:nvSpPr>
        <p:spPr bwMode="auto">
          <a:xfrm>
            <a:off x="8961302" y="3110440"/>
            <a:ext cx="391149" cy="1695630"/>
          </a:xfrm>
          <a:prstGeom prst="upArrow">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2" name="Arrow: Up 51">
            <a:extLst>
              <a:ext uri="{FF2B5EF4-FFF2-40B4-BE49-F238E27FC236}">
                <a16:creationId xmlns:a16="http://schemas.microsoft.com/office/drawing/2014/main" id="{85B581A7-D21D-07B4-458C-EA7739BAF855}"/>
              </a:ext>
            </a:extLst>
          </p:cNvPr>
          <p:cNvSpPr/>
          <p:nvPr/>
        </p:nvSpPr>
        <p:spPr bwMode="auto">
          <a:xfrm>
            <a:off x="7313489" y="3108374"/>
            <a:ext cx="391149" cy="1018441"/>
          </a:xfrm>
          <a:prstGeom prst="up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3" name="Arrow: Up 52">
            <a:extLst>
              <a:ext uri="{FF2B5EF4-FFF2-40B4-BE49-F238E27FC236}">
                <a16:creationId xmlns:a16="http://schemas.microsoft.com/office/drawing/2014/main" id="{60F1179F-B89D-11DE-0B95-5F1F3DB93713}"/>
              </a:ext>
            </a:extLst>
          </p:cNvPr>
          <p:cNvSpPr/>
          <p:nvPr/>
        </p:nvSpPr>
        <p:spPr bwMode="auto">
          <a:xfrm>
            <a:off x="5709381" y="3108374"/>
            <a:ext cx="391149" cy="49710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60" name="TextBox 59">
            <a:extLst>
              <a:ext uri="{FF2B5EF4-FFF2-40B4-BE49-F238E27FC236}">
                <a16:creationId xmlns:a16="http://schemas.microsoft.com/office/drawing/2014/main" id="{5E8E94C8-2A9E-CB15-4FD9-E93719100218}"/>
              </a:ext>
            </a:extLst>
          </p:cNvPr>
          <p:cNvSpPr txBox="1"/>
          <p:nvPr/>
        </p:nvSpPr>
        <p:spPr>
          <a:xfrm>
            <a:off x="8500293" y="5943228"/>
            <a:ext cx="1313165" cy="738664"/>
          </a:xfrm>
          <a:prstGeom prst="rect">
            <a:avLst/>
          </a:prstGeom>
          <a:noFill/>
        </p:spPr>
        <p:txBody>
          <a:bodyPr wrap="square">
            <a:spAutoFit/>
          </a:bodyPr>
          <a:lstStyle/>
          <a:p>
            <a:pPr algn="ctr"/>
            <a:r>
              <a:rPr lang="zh-CN" altLang="en-US" sz="1050">
                <a:latin typeface="Microsoft JhengHei Light" panose="020B0304030504040204" pitchFamily="34" charset="-120"/>
                <a:ea typeface="Microsoft JhengHei Light" panose="020B0304030504040204" pitchFamily="34" charset="-120"/>
              </a:rPr>
              <a:t>需更多数据</a:t>
            </a:r>
            <a:endParaRPr lang="en-US" altLang="zh-CN" sz="1050">
              <a:latin typeface="Microsoft JhengHei Light" panose="020B0304030504040204" pitchFamily="34" charset="-120"/>
              <a:ea typeface="Microsoft JhengHei Light" panose="020B0304030504040204" pitchFamily="34" charset="-120"/>
            </a:endParaRPr>
          </a:p>
          <a:p>
            <a:pPr algn="ctr"/>
            <a:r>
              <a:rPr lang="zh-CN" altLang="en-US" sz="1050">
                <a:solidFill>
                  <a:srgbClr val="FE561A"/>
                </a:solidFill>
                <a:latin typeface="Microsoft JhengHei Light" panose="020B0304030504040204" pitchFamily="34" charset="-120"/>
                <a:ea typeface="Microsoft JhengHei Light" panose="020B0304030504040204" pitchFamily="34" charset="-120"/>
              </a:rPr>
              <a:t>低延迟</a:t>
            </a:r>
          </a:p>
          <a:p>
            <a:pPr algn="ctr"/>
            <a:r>
              <a:rPr lang="zh-CN" altLang="en-US" sz="1050">
                <a:solidFill>
                  <a:srgbClr val="FE561A"/>
                </a:solidFill>
                <a:latin typeface="Microsoft JhengHei Light" panose="020B0304030504040204" pitchFamily="34" charset="-120"/>
                <a:ea typeface="Microsoft JhengHei Light" panose="020B0304030504040204" pitchFamily="34" charset="-120"/>
              </a:rPr>
              <a:t>低价格</a:t>
            </a:r>
          </a:p>
          <a:p>
            <a:pPr algn="ctr"/>
            <a:r>
              <a:rPr lang="zh-CN" altLang="en-US" sz="1050">
                <a:solidFill>
                  <a:srgbClr val="FE561A"/>
                </a:solidFill>
                <a:latin typeface="Microsoft JhengHei Light" panose="020B0304030504040204" pitchFamily="34" charset="-120"/>
                <a:ea typeface="Microsoft JhengHei Light" panose="020B0304030504040204" pitchFamily="34" charset="-120"/>
              </a:rPr>
              <a:t>合理性能</a:t>
            </a:r>
            <a:endParaRPr lang="en-US" sz="1050">
              <a:solidFill>
                <a:srgbClr val="FE561A"/>
              </a:solidFill>
              <a:latin typeface="Microsoft JhengHei Light" panose="020B0304030504040204" pitchFamily="34" charset="-120"/>
              <a:ea typeface="Microsoft JhengHei Light" panose="020B0304030504040204" pitchFamily="34" charset="-120"/>
            </a:endParaRPr>
          </a:p>
        </p:txBody>
      </p:sp>
      <p:sp>
        <p:nvSpPr>
          <p:cNvPr id="61" name="TextBox 60">
            <a:extLst>
              <a:ext uri="{FF2B5EF4-FFF2-40B4-BE49-F238E27FC236}">
                <a16:creationId xmlns:a16="http://schemas.microsoft.com/office/drawing/2014/main" id="{5E007751-41D3-992D-9923-449D6B676536}"/>
              </a:ext>
            </a:extLst>
          </p:cNvPr>
          <p:cNvSpPr txBox="1"/>
          <p:nvPr/>
        </p:nvSpPr>
        <p:spPr>
          <a:xfrm>
            <a:off x="3545530" y="3562454"/>
            <a:ext cx="1313165" cy="738664"/>
          </a:xfrm>
          <a:prstGeom prst="rect">
            <a:avLst/>
          </a:prstGeom>
          <a:noFill/>
        </p:spPr>
        <p:txBody>
          <a:bodyPr wrap="square">
            <a:spAutoFit/>
          </a:bodyPr>
          <a:lstStyle/>
          <a:p>
            <a:pPr algn="ctr"/>
            <a:r>
              <a:rPr lang="zh-CN" altLang="en-US" sz="1050">
                <a:solidFill>
                  <a:schemeClr val="accent4"/>
                </a:solidFill>
                <a:latin typeface="Microsoft JhengHei Light" panose="020B0304030504040204" pitchFamily="34" charset="-120"/>
                <a:ea typeface="Microsoft JhengHei Light" panose="020B0304030504040204" pitchFamily="34" charset="-120"/>
              </a:rPr>
              <a:t>高性能</a:t>
            </a:r>
            <a:endParaRPr lang="en-US" altLang="zh-CN" sz="1050">
              <a:solidFill>
                <a:schemeClr val="accent4"/>
              </a:solidFill>
              <a:latin typeface="Microsoft JhengHei Light" panose="020B0304030504040204" pitchFamily="34" charset="-120"/>
              <a:ea typeface="Microsoft JhengHei Light" panose="020B0304030504040204" pitchFamily="34" charset="-120"/>
            </a:endParaRPr>
          </a:p>
          <a:p>
            <a:pPr algn="ctr"/>
            <a:r>
              <a:rPr lang="zh-CN" altLang="en-US" sz="1050">
                <a:solidFill>
                  <a:schemeClr val="accent4"/>
                </a:solidFill>
                <a:latin typeface="Microsoft JhengHei Light" panose="020B0304030504040204" pitchFamily="34" charset="-120"/>
                <a:ea typeface="Microsoft JhengHei Light" panose="020B0304030504040204" pitchFamily="34" charset="-120"/>
              </a:rPr>
              <a:t>少数据</a:t>
            </a:r>
            <a:endParaRPr lang="en-US" sz="1050">
              <a:solidFill>
                <a:schemeClr val="accent4"/>
              </a:solidFill>
              <a:latin typeface="Microsoft JhengHei Light" panose="020B0304030504040204" pitchFamily="34" charset="-120"/>
              <a:ea typeface="Microsoft JhengHei Light" panose="020B0304030504040204" pitchFamily="34" charset="-120"/>
            </a:endParaRPr>
          </a:p>
          <a:p>
            <a:pPr algn="ctr"/>
            <a:r>
              <a:rPr lang="zh-CN" altLang="en-US" sz="1050">
                <a:latin typeface="Microsoft JhengHei Light" panose="020B0304030504040204" pitchFamily="34" charset="-120"/>
                <a:ea typeface="Microsoft JhengHei Light" panose="020B0304030504040204" pitchFamily="34" charset="-120"/>
              </a:rPr>
              <a:t>高价格</a:t>
            </a:r>
          </a:p>
          <a:p>
            <a:pPr algn="ctr"/>
            <a:r>
              <a:rPr lang="zh-CN" altLang="en-US" sz="1050">
                <a:latin typeface="Microsoft JhengHei Light" panose="020B0304030504040204" pitchFamily="34" charset="-120"/>
                <a:ea typeface="Microsoft JhengHei Light" panose="020B0304030504040204" pitchFamily="34" charset="-120"/>
              </a:rPr>
              <a:t>高延迟</a:t>
            </a:r>
          </a:p>
        </p:txBody>
      </p:sp>
      <p:sp>
        <p:nvSpPr>
          <p:cNvPr id="66" name="Title 1">
            <a:extLst>
              <a:ext uri="{FF2B5EF4-FFF2-40B4-BE49-F238E27FC236}">
                <a16:creationId xmlns:a16="http://schemas.microsoft.com/office/drawing/2014/main" id="{53FD8459-8B35-8C3F-12A0-7A37B0B542DE}"/>
              </a:ext>
            </a:extLst>
          </p:cNvPr>
          <p:cNvSpPr txBox="1">
            <a:spLocks/>
          </p:cNvSpPr>
          <p:nvPr/>
        </p:nvSpPr>
        <p:spPr>
          <a:xfrm>
            <a:off x="1426255" y="525485"/>
            <a:ext cx="2302090"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en-US" altLang="zh-CN" sz="2400">
                <a:solidFill>
                  <a:schemeClr val="accent4"/>
                </a:solidFill>
                <a:latin typeface="Microsoft JhengHei Light" panose="020B0304030504040204" pitchFamily="34" charset="-120"/>
                <a:ea typeface="Microsoft JhengHei Light" panose="020B0304030504040204" pitchFamily="34" charset="-120"/>
              </a:rPr>
              <a:t>General</a:t>
            </a:r>
            <a:r>
              <a:rPr lang="zh-CN" altLang="en-US" sz="2400">
                <a:solidFill>
                  <a:schemeClr val="accent4"/>
                </a:solidFill>
                <a:latin typeface="Microsoft JhengHei Light" panose="020B0304030504040204" pitchFamily="34" charset="-120"/>
                <a:ea typeface="Microsoft JhengHei Light" panose="020B0304030504040204" pitchFamily="34" charset="-120"/>
              </a:rPr>
              <a:t>建议</a:t>
            </a:r>
            <a:endParaRPr lang="en-US" sz="2400">
              <a:solidFill>
                <a:schemeClr val="accent4"/>
              </a:solidFill>
              <a:latin typeface="Microsoft JhengHei Light" panose="020B0304030504040204" pitchFamily="34" charset="-120"/>
              <a:ea typeface="Microsoft JhengHei Light" panose="020B0304030504040204" pitchFamily="34" charset="-120"/>
            </a:endParaRPr>
          </a:p>
        </p:txBody>
      </p:sp>
      <p:sp>
        <p:nvSpPr>
          <p:cNvPr id="67" name="TextBox 66">
            <a:extLst>
              <a:ext uri="{FF2B5EF4-FFF2-40B4-BE49-F238E27FC236}">
                <a16:creationId xmlns:a16="http://schemas.microsoft.com/office/drawing/2014/main" id="{143FBC21-C495-E9AF-DD3F-5629BF674D4E}"/>
              </a:ext>
            </a:extLst>
          </p:cNvPr>
          <p:cNvSpPr txBox="1"/>
          <p:nvPr/>
        </p:nvSpPr>
        <p:spPr>
          <a:xfrm>
            <a:off x="5688941" y="3302271"/>
            <a:ext cx="1313165" cy="253916"/>
          </a:xfrm>
          <a:prstGeom prst="rect">
            <a:avLst/>
          </a:prstGeom>
          <a:noFill/>
        </p:spPr>
        <p:txBody>
          <a:bodyPr wrap="square">
            <a:spAutoFit/>
          </a:bodyPr>
          <a:lstStyle/>
          <a:p>
            <a:pPr algn="ctr"/>
            <a:r>
              <a:rPr lang="zh-CN" altLang="en-US" sz="1050">
                <a:solidFill>
                  <a:schemeClr val="accent1"/>
                </a:solidFill>
                <a:latin typeface="Microsoft JhengHei Light" panose="020B0304030504040204" pitchFamily="34" charset="-120"/>
                <a:ea typeface="Microsoft JhengHei Light" panose="020B0304030504040204" pitchFamily="34" charset="-120"/>
              </a:rPr>
              <a:t>比對</a:t>
            </a:r>
            <a:endParaRPr lang="en-US" sz="1050">
              <a:solidFill>
                <a:schemeClr val="accent1"/>
              </a:solidFill>
              <a:latin typeface="Microsoft JhengHei Light" panose="020B0304030504040204" pitchFamily="34" charset="-120"/>
              <a:ea typeface="Microsoft JhengHei Light" panose="020B0304030504040204" pitchFamily="34" charset="-120"/>
            </a:endParaRPr>
          </a:p>
        </p:txBody>
      </p:sp>
      <p:sp>
        <p:nvSpPr>
          <p:cNvPr id="68" name="TextBox 67">
            <a:extLst>
              <a:ext uri="{FF2B5EF4-FFF2-40B4-BE49-F238E27FC236}">
                <a16:creationId xmlns:a16="http://schemas.microsoft.com/office/drawing/2014/main" id="{239B0B3A-11D5-3D41-0F95-C9221C3C3EC5}"/>
              </a:ext>
            </a:extLst>
          </p:cNvPr>
          <p:cNvSpPr txBox="1"/>
          <p:nvPr/>
        </p:nvSpPr>
        <p:spPr>
          <a:xfrm>
            <a:off x="7300229" y="3549942"/>
            <a:ext cx="1313165" cy="253916"/>
          </a:xfrm>
          <a:prstGeom prst="rect">
            <a:avLst/>
          </a:prstGeom>
          <a:noFill/>
        </p:spPr>
        <p:txBody>
          <a:bodyPr wrap="square">
            <a:spAutoFit/>
          </a:bodyPr>
          <a:lstStyle/>
          <a:p>
            <a:pPr algn="ctr"/>
            <a:r>
              <a:rPr lang="zh-CN" altLang="en-US" sz="1050">
                <a:solidFill>
                  <a:srgbClr val="FFB900"/>
                </a:solidFill>
                <a:latin typeface="Microsoft JhengHei Light" panose="020B0304030504040204" pitchFamily="34" charset="-120"/>
                <a:ea typeface="Microsoft JhengHei Light" panose="020B0304030504040204" pitchFamily="34" charset="-120"/>
              </a:rPr>
              <a:t>比對</a:t>
            </a:r>
            <a:endParaRPr lang="en-US" sz="1050">
              <a:solidFill>
                <a:srgbClr val="FFB900"/>
              </a:solidFill>
              <a:latin typeface="Microsoft JhengHei Light" panose="020B0304030504040204" pitchFamily="34" charset="-120"/>
              <a:ea typeface="Microsoft JhengHei Light" panose="020B0304030504040204" pitchFamily="34" charset="-120"/>
            </a:endParaRPr>
          </a:p>
        </p:txBody>
      </p:sp>
      <p:sp>
        <p:nvSpPr>
          <p:cNvPr id="69" name="TextBox 68">
            <a:extLst>
              <a:ext uri="{FF2B5EF4-FFF2-40B4-BE49-F238E27FC236}">
                <a16:creationId xmlns:a16="http://schemas.microsoft.com/office/drawing/2014/main" id="{C3011AE6-D4BF-5F9C-9F8B-3EE3B67C8042}"/>
              </a:ext>
            </a:extLst>
          </p:cNvPr>
          <p:cNvSpPr txBox="1"/>
          <p:nvPr/>
        </p:nvSpPr>
        <p:spPr>
          <a:xfrm>
            <a:off x="8868068" y="3920068"/>
            <a:ext cx="1313165" cy="253916"/>
          </a:xfrm>
          <a:prstGeom prst="rect">
            <a:avLst/>
          </a:prstGeom>
          <a:noFill/>
        </p:spPr>
        <p:txBody>
          <a:bodyPr wrap="square">
            <a:spAutoFit/>
          </a:bodyPr>
          <a:lstStyle/>
          <a:p>
            <a:pPr algn="ctr"/>
            <a:r>
              <a:rPr lang="zh-CN" altLang="en-US" sz="1050">
                <a:solidFill>
                  <a:srgbClr val="FE561A"/>
                </a:solidFill>
                <a:latin typeface="Microsoft JhengHei Light" panose="020B0304030504040204" pitchFamily="34" charset="-120"/>
                <a:ea typeface="Microsoft JhengHei Light" panose="020B0304030504040204" pitchFamily="34" charset="-120"/>
              </a:rPr>
              <a:t>比對</a:t>
            </a:r>
            <a:endParaRPr lang="en-US" sz="1050">
              <a:solidFill>
                <a:srgbClr val="FE561A"/>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46922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690237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如何评估</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Completion</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调用费用</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extBox 1">
            <a:extLst>
              <a:ext uri="{FF2B5EF4-FFF2-40B4-BE49-F238E27FC236}">
                <a16:creationId xmlns:a16="http://schemas.microsoft.com/office/drawing/2014/main" id="{AF184999-1131-EBE8-7500-44330A5D2124}"/>
              </a:ext>
            </a:extLst>
          </p:cNvPr>
          <p:cNvSpPr txBox="1"/>
          <p:nvPr/>
        </p:nvSpPr>
        <p:spPr>
          <a:xfrm>
            <a:off x="988894" y="1573361"/>
            <a:ext cx="9645976" cy="1323439"/>
          </a:xfrm>
          <a:prstGeom prst="rect">
            <a:avLst/>
          </a:prstGeom>
          <a:noFill/>
        </p:spPr>
        <p:txBody>
          <a:bodyPr wrap="square">
            <a:spAutoFit/>
          </a:bodyPr>
          <a:lstStyle/>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英文</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750~800 words = 1000 token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1.33</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倍率）</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en-US" altLang="zh-CN" sz="1600" b="0" i="0" u="none" strike="noStrike" kern="1200" cap="none" spc="-50" normalizeH="0" baseline="0" noProof="0" err="1">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input+output</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两侧</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都要计费</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中文以及其它全角字符</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倍率差异比较大，难在纸面上预测。 越是生僻复杂结构的字，</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消耗越多。</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最好方法是测试一些接近真实用例的情景，衡量</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消耗情况。</a:t>
            </a:r>
          </a:p>
        </p:txBody>
      </p:sp>
      <p:sp>
        <p:nvSpPr>
          <p:cNvPr id="15" name="Title 1">
            <a:extLst>
              <a:ext uri="{FF2B5EF4-FFF2-40B4-BE49-F238E27FC236}">
                <a16:creationId xmlns:a16="http://schemas.microsoft.com/office/drawing/2014/main" id="{A23A5A89-2C38-B92A-D325-2933D3A23603}"/>
              </a:ext>
            </a:extLst>
          </p:cNvPr>
          <p:cNvSpPr txBox="1">
            <a:spLocks/>
          </p:cNvSpPr>
          <p:nvPr/>
        </p:nvSpPr>
        <p:spPr>
          <a:xfrm>
            <a:off x="988894" y="3046013"/>
            <a:ext cx="964597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24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估算方式</a:t>
            </a:r>
            <a:r>
              <a:rPr kumimoji="0" lang="en-US" altLang="zh-CN" sz="2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 : </a:t>
            </a:r>
            <a:r>
              <a:rPr lang="en-US" sz="2400" err="1">
                <a:solidFill>
                  <a:srgbClr val="50E6FF"/>
                </a:solidFill>
                <a:latin typeface="Microsoft JhengHei Light" panose="020B0304030504040204" pitchFamily="34" charset="-120"/>
                <a:ea typeface="Microsoft JhengHei Light" panose="020B0304030504040204" pitchFamily="34" charset="-120"/>
                <a:hlinkClick r:id="rId3">
                  <a:extLst>
                    <a:ext uri="{A12FA001-AC4F-418D-AE19-62706E023703}">
                      <ahyp:hlinkClr xmlns:ahyp="http://schemas.microsoft.com/office/drawing/2018/hyperlinkcolor" val="tx"/>
                    </a:ext>
                  </a:extLst>
                </a:hlinkClick>
              </a:rPr>
              <a:t>OpenAI</a:t>
            </a:r>
            <a:r>
              <a:rPr lang="en-US" sz="2400">
                <a:solidFill>
                  <a:srgbClr val="50E6FF"/>
                </a:solidFill>
                <a:latin typeface="Microsoft JhengHei Light" panose="020B0304030504040204" pitchFamily="34" charset="-120"/>
                <a:ea typeface="Microsoft JhengHei Light" panose="020B0304030504040204" pitchFamily="34" charset="-120"/>
                <a:hlinkClick r:id="rId3">
                  <a:extLst>
                    <a:ext uri="{A12FA001-AC4F-418D-AE19-62706E023703}">
                      <ahyp:hlinkClr xmlns:ahyp="http://schemas.microsoft.com/office/drawing/2018/hyperlinkcolor" val="tx"/>
                    </a:ext>
                  </a:extLst>
                </a:hlinkClick>
              </a:rPr>
              <a:t> API</a:t>
            </a:r>
            <a:r>
              <a:rPr lang="en-US" sz="2400">
                <a:solidFill>
                  <a:srgbClr val="50E6FF"/>
                </a:solidFill>
                <a:latin typeface="Microsoft JhengHei Light" panose="020B0304030504040204" pitchFamily="34" charset="-120"/>
                <a:ea typeface="Microsoft JhengHei Light" panose="020B0304030504040204" pitchFamily="34" charset="-120"/>
              </a:rPr>
              <a:t> (</a:t>
            </a:r>
            <a:r>
              <a:rPr lang="zh-CN" altLang="en-US" sz="2400">
                <a:solidFill>
                  <a:srgbClr val="50E6FF"/>
                </a:solidFill>
                <a:latin typeface="Microsoft JhengHei Light" panose="020B0304030504040204" pitchFamily="34" charset="-120"/>
                <a:ea typeface="Microsoft JhengHei Light" panose="020B0304030504040204" pitchFamily="34" charset="-120"/>
              </a:rPr>
              <a:t>官方</a:t>
            </a:r>
            <a:r>
              <a:rPr lang="en-US" sz="2400">
                <a:solidFill>
                  <a:srgbClr val="50E6FF"/>
                </a:solidFill>
                <a:latin typeface="Microsoft JhengHei Light" panose="020B0304030504040204" pitchFamily="34" charset="-120"/>
                <a:ea typeface="Microsoft JhengHei Light" panose="020B0304030504040204" pitchFamily="34" charset="-120"/>
              </a:rPr>
              <a:t>)  </a:t>
            </a:r>
            <a:r>
              <a:rPr lang="en-US" altLang="zh-CN" sz="2400">
                <a:solidFill>
                  <a:srgbClr val="50E6FF"/>
                </a:solidFill>
                <a:latin typeface="Microsoft JhengHei Light" panose="020B0304030504040204" pitchFamily="34" charset="-120"/>
                <a:ea typeface="Microsoft JhengHei Light" panose="020B0304030504040204" pitchFamily="34" charset="-120"/>
              </a:rPr>
              <a:t>or Token estimator (gpttools.com) </a:t>
            </a:r>
            <a:endParaRPr lang="en-US" sz="2400">
              <a:solidFill>
                <a:srgbClr val="50E6FF"/>
              </a:solidFill>
              <a:latin typeface="Microsoft JhengHei Light" panose="020B0304030504040204" pitchFamily="34" charset="-120"/>
              <a:ea typeface="Microsoft JhengHei Light" panose="020B0304030504040204" pitchFamily="34" charset="-120"/>
            </a:endParaRPr>
          </a:p>
        </p:txBody>
      </p:sp>
      <p:sp>
        <p:nvSpPr>
          <p:cNvPr id="3" name="Title 5">
            <a:extLst>
              <a:ext uri="{FF2B5EF4-FFF2-40B4-BE49-F238E27FC236}">
                <a16:creationId xmlns:a16="http://schemas.microsoft.com/office/drawing/2014/main" id="{5B2364C5-76DB-849C-2B02-18241B30416D}"/>
              </a:ext>
            </a:extLst>
          </p:cNvPr>
          <p:cNvSpPr txBox="1">
            <a:spLocks/>
          </p:cNvSpPr>
          <p:nvPr/>
        </p:nvSpPr>
        <p:spPr>
          <a:xfrm>
            <a:off x="8129757" y="338401"/>
            <a:ext cx="4016800"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zh-CN" altLang="en-US"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 我们的</a:t>
            </a:r>
            <a:r>
              <a:rPr kumimoji="0" lang="en-US" altLang="zh-CN"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Completion</a:t>
            </a:r>
            <a:r>
              <a:rPr kumimoji="0" lang="zh-CN" altLang="en-US"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调用计价方式和</a:t>
            </a:r>
            <a:r>
              <a:rPr kumimoji="0" lang="en-US" altLang="zh-CN" sz="1400" b="0" i="0" u="none" strike="noStrike" kern="1200" cap="none" spc="-50" normalizeH="0" baseline="0" noProof="0" err="1">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OpenAI</a:t>
            </a:r>
            <a:r>
              <a:rPr kumimoji="0" lang="zh-CN" altLang="en-US"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一样</a:t>
            </a:r>
          </a:p>
        </p:txBody>
      </p:sp>
      <p:pic>
        <p:nvPicPr>
          <p:cNvPr id="7" name="Picture 6" descr="Graphical user interface, text&#10;&#10;Description automatically generated">
            <a:extLst>
              <a:ext uri="{FF2B5EF4-FFF2-40B4-BE49-F238E27FC236}">
                <a16:creationId xmlns:a16="http://schemas.microsoft.com/office/drawing/2014/main" id="{4CA42872-2F70-A248-D720-DD102A1F9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92" y="3865163"/>
            <a:ext cx="9785144" cy="2438992"/>
          </a:xfrm>
          <a:prstGeom prst="rect">
            <a:avLst/>
          </a:prstGeom>
        </p:spPr>
      </p:pic>
    </p:spTree>
    <p:extLst>
      <p:ext uri="{BB962C8B-B14F-4D97-AF65-F5344CB8AC3E}">
        <p14:creationId xmlns:p14="http://schemas.microsoft.com/office/powerpoint/2010/main" val="181148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336667"/>
            <a:ext cx="4923774" cy="307777"/>
          </a:xfrm>
        </p:spPr>
        <p:txBody>
          <a:bodyPr/>
          <a:lstStyle/>
          <a:p>
            <a:r>
              <a:rPr kumimoji="1" lang="en-US" altLang="zh-CN" sz="2000" dirty="0"/>
              <a:t>Prompt Engineering </a:t>
            </a:r>
            <a:r>
              <a:rPr kumimoji="1" lang="zh-CN" altLang="en-US" sz="2000" dirty="0"/>
              <a:t>入门</a:t>
            </a: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0835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E3F09-4FC3-15D1-21B3-A8D3A3DE0DC9}"/>
              </a:ext>
            </a:extLst>
          </p:cNvPr>
          <p:cNvSpPr>
            <a:spLocks noGrp="1"/>
          </p:cNvSpPr>
          <p:nvPr>
            <p:ph type="title"/>
          </p:nvPr>
        </p:nvSpPr>
        <p:spPr>
          <a:xfrm>
            <a:off x="586740" y="3213556"/>
            <a:ext cx="11018520" cy="430887"/>
          </a:xfrm>
        </p:spPr>
        <p:txBody>
          <a:bodyPr/>
          <a:lstStyle/>
          <a:p>
            <a:r>
              <a:rPr lang="en-US" altLang="zh-CN" sz="2800" dirty="0"/>
              <a:t>Prompting </a:t>
            </a:r>
            <a:r>
              <a:rPr lang="zh-CN" altLang="en-US" sz="2800" dirty="0"/>
              <a:t>演示</a:t>
            </a:r>
            <a:endParaRPr lang="zh-CN" altLang="en-US" dirty="0"/>
          </a:p>
        </p:txBody>
      </p:sp>
    </p:spTree>
    <p:extLst>
      <p:ext uri="{BB962C8B-B14F-4D97-AF65-F5344CB8AC3E}">
        <p14:creationId xmlns:p14="http://schemas.microsoft.com/office/powerpoint/2010/main" val="6997377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604528-D510-6011-6987-4CA3FB0BB339}"/>
              </a:ext>
            </a:extLst>
          </p:cNvPr>
          <p:cNvSpPr>
            <a:spLocks noGrp="1"/>
          </p:cNvSpPr>
          <p:nvPr>
            <p:ph type="title"/>
          </p:nvPr>
        </p:nvSpPr>
        <p:spPr>
          <a:xfrm>
            <a:off x="588263" y="761385"/>
            <a:ext cx="11018520" cy="430887"/>
          </a:xfrm>
        </p:spPr>
        <p:txBody>
          <a:bodyPr/>
          <a:lstStyle/>
          <a:p>
            <a:r>
              <a:rPr lang="zh-CN" altLang="en-US" dirty="0"/>
              <a:t>为什么使用提示词 </a:t>
            </a:r>
            <a:r>
              <a:rPr lang="en-US" altLang="zh-CN" dirty="0"/>
              <a:t>Prompt</a:t>
            </a:r>
            <a:endParaRPr lang="zh-CN" altLang="en-US" dirty="0"/>
          </a:p>
        </p:txBody>
      </p:sp>
      <p:sp>
        <p:nvSpPr>
          <p:cNvPr id="8" name="TextBox 7">
            <a:extLst>
              <a:ext uri="{FF2B5EF4-FFF2-40B4-BE49-F238E27FC236}">
                <a16:creationId xmlns:a16="http://schemas.microsoft.com/office/drawing/2014/main" id="{254F92D1-FB8E-0C19-302D-56F48338F3EB}"/>
              </a:ext>
            </a:extLst>
          </p:cNvPr>
          <p:cNvSpPr txBox="1"/>
          <p:nvPr/>
        </p:nvSpPr>
        <p:spPr>
          <a:xfrm>
            <a:off x="526357" y="2195702"/>
            <a:ext cx="11080426" cy="3785652"/>
          </a:xfrm>
          <a:prstGeom prst="rect">
            <a:avLst/>
          </a:prstGeom>
          <a:noFill/>
        </p:spPr>
        <p:txBody>
          <a:bodyPr wrap="square">
            <a:spAutoFit/>
          </a:bodyPr>
          <a:lstStyle/>
          <a:p>
            <a:pPr marL="342900" indent="-342900" algn="l">
              <a:buFont typeface="Arial" panose="020B0604020202020204" pitchFamily="34" charset="0"/>
              <a:buChar char="•"/>
            </a:pPr>
            <a:r>
              <a:rPr lang="zh-CN" altLang="en-US" sz="2400" b="0" i="0" dirty="0">
                <a:solidFill>
                  <a:srgbClr val="E1E3E6"/>
                </a:solidFill>
                <a:effectLst/>
                <a:latin typeface="PingFang SC"/>
              </a:rPr>
              <a:t>因为</a:t>
            </a:r>
            <a:r>
              <a:rPr lang="en-US" altLang="zh-CN" sz="2400" b="0" i="0" dirty="0">
                <a:solidFill>
                  <a:srgbClr val="E1E3E6"/>
                </a:solidFill>
                <a:effectLst/>
                <a:latin typeface="PingFang SC"/>
              </a:rPr>
              <a:t>GPT</a:t>
            </a:r>
            <a:r>
              <a:rPr lang="zh-CN" altLang="en-US" sz="2400" b="0" i="0" dirty="0">
                <a:solidFill>
                  <a:srgbClr val="E1E3E6"/>
                </a:solidFill>
                <a:effectLst/>
                <a:latin typeface="PingFang SC"/>
              </a:rPr>
              <a:t>模型是</a:t>
            </a:r>
            <a:r>
              <a:rPr lang="zh-CN" altLang="en-US" sz="2400" b="1" i="1" dirty="0">
                <a:solidFill>
                  <a:srgbClr val="E1E3E6"/>
                </a:solidFill>
                <a:effectLst/>
                <a:latin typeface="PingFang SC"/>
              </a:rPr>
              <a:t>生成式</a:t>
            </a:r>
            <a:r>
              <a:rPr lang="zh-CN" altLang="en-US" sz="2400" b="0" i="0" dirty="0">
                <a:solidFill>
                  <a:srgbClr val="E1E3E6"/>
                </a:solidFill>
                <a:effectLst/>
                <a:latin typeface="PingFang SC"/>
              </a:rPr>
              <a:t>的，所以它们不会生成“事实”或“真实”的信息。可能会生成正确的答案，因为它们在</a:t>
            </a:r>
            <a:r>
              <a:rPr lang="zh-CN" altLang="en-US" sz="2400" b="1" i="1" dirty="0">
                <a:solidFill>
                  <a:srgbClr val="E1E3E6"/>
                </a:solidFill>
                <a:effectLst/>
                <a:latin typeface="PingFang SC"/>
              </a:rPr>
              <a:t>概率上</a:t>
            </a:r>
            <a:r>
              <a:rPr lang="zh-CN" altLang="en-US" sz="2400" b="0" i="0" dirty="0">
                <a:solidFill>
                  <a:srgbClr val="E1E3E6"/>
                </a:solidFill>
                <a:effectLst/>
                <a:latin typeface="PingFang SC"/>
              </a:rPr>
              <a:t>是正确的答案，但模型无法区分真实和不真实的答案。它只是根据上下文和预训练选择最可能的标记。</a:t>
            </a:r>
          </a:p>
          <a:p>
            <a:pPr marL="342900" indent="-342900" algn="l">
              <a:buFont typeface="Arial" panose="020B0604020202020204" pitchFamily="34" charset="0"/>
              <a:buChar char="•"/>
            </a:pPr>
            <a:endParaRPr lang="en-US" altLang="zh-CN" sz="2400" b="0" i="0" dirty="0">
              <a:solidFill>
                <a:srgbClr val="E1E3E6"/>
              </a:solidFill>
              <a:effectLst/>
              <a:latin typeface="PingFang SC"/>
            </a:endParaRPr>
          </a:p>
          <a:p>
            <a:pPr marL="342900" indent="-342900" algn="l">
              <a:buFont typeface="Arial" panose="020B0604020202020204" pitchFamily="34" charset="0"/>
              <a:buChar char="•"/>
            </a:pPr>
            <a:r>
              <a:rPr lang="en-US" altLang="zh-CN" sz="2400" b="0" i="0" dirty="0">
                <a:solidFill>
                  <a:srgbClr val="E1E3E6"/>
                </a:solidFill>
                <a:effectLst/>
                <a:latin typeface="PingFang SC"/>
              </a:rPr>
              <a:t>Grounding</a:t>
            </a:r>
            <a:r>
              <a:rPr lang="zh-CN" altLang="en-US" sz="2400" b="0" i="0" dirty="0">
                <a:solidFill>
                  <a:srgbClr val="E1E3E6"/>
                </a:solidFill>
                <a:effectLst/>
                <a:latin typeface="PingFang SC"/>
              </a:rPr>
              <a:t>是使生成式</a:t>
            </a:r>
            <a:r>
              <a:rPr lang="en-US" altLang="zh-CN" sz="2400" b="0" i="0" dirty="0">
                <a:solidFill>
                  <a:srgbClr val="E1E3E6"/>
                </a:solidFill>
                <a:effectLst/>
                <a:latin typeface="PingFang SC"/>
              </a:rPr>
              <a:t>AI</a:t>
            </a:r>
            <a:r>
              <a:rPr lang="zh-CN" altLang="en-US" sz="2400" b="0" i="0" dirty="0">
                <a:solidFill>
                  <a:srgbClr val="E1E3E6"/>
                </a:solidFill>
                <a:effectLst/>
                <a:latin typeface="PingFang SC"/>
              </a:rPr>
              <a:t>模型以真实信息为基础的过程，以便它们产生正确的答案。这通常通过将信息检索技术</a:t>
            </a:r>
            <a:r>
              <a:rPr lang="en-US" altLang="zh-CN" sz="2400" b="0" i="0" dirty="0">
                <a:solidFill>
                  <a:srgbClr val="E1E3E6"/>
                </a:solidFill>
                <a:effectLst/>
                <a:latin typeface="PingFang SC"/>
              </a:rPr>
              <a:t>(</a:t>
            </a:r>
            <a:r>
              <a:rPr lang="zh-CN" altLang="en-US" sz="2400" b="0" i="0" dirty="0">
                <a:solidFill>
                  <a:srgbClr val="E1E3E6"/>
                </a:solidFill>
                <a:effectLst/>
                <a:latin typeface="PingFang SC"/>
              </a:rPr>
              <a:t>例如搜索和查询</a:t>
            </a:r>
            <a:r>
              <a:rPr lang="en-US" altLang="zh-CN" sz="2400" b="0" i="0" dirty="0">
                <a:solidFill>
                  <a:srgbClr val="E1E3E6"/>
                </a:solidFill>
                <a:effectLst/>
                <a:latin typeface="PingFang SC"/>
              </a:rPr>
              <a:t>)</a:t>
            </a:r>
            <a:r>
              <a:rPr lang="zh-CN" altLang="en-US" sz="2400" b="0" i="0" dirty="0">
                <a:solidFill>
                  <a:srgbClr val="E1E3E6"/>
                </a:solidFill>
                <a:effectLst/>
                <a:latin typeface="PingFang SC"/>
              </a:rPr>
              <a:t>与生成式人工智能模型相结合来实现，以</a:t>
            </a:r>
            <a:r>
              <a:rPr lang="zh-CN" altLang="en-US" sz="2400" b="1" i="1" dirty="0">
                <a:solidFill>
                  <a:srgbClr val="E1E3E6"/>
                </a:solidFill>
                <a:effectLst/>
                <a:latin typeface="PingFang SC"/>
              </a:rPr>
              <a:t>生成真实的答案</a:t>
            </a:r>
            <a:r>
              <a:rPr lang="zh-CN" altLang="en-US" sz="2400" b="0" i="0" dirty="0">
                <a:solidFill>
                  <a:srgbClr val="E1E3E6"/>
                </a:solidFill>
                <a:effectLst/>
                <a:latin typeface="PingFang SC"/>
              </a:rPr>
              <a:t>。 </a:t>
            </a:r>
          </a:p>
          <a:p>
            <a:pPr marL="342900" indent="-342900" algn="l">
              <a:buFont typeface="Arial" panose="020B0604020202020204" pitchFamily="34" charset="0"/>
              <a:buChar char="•"/>
            </a:pPr>
            <a:endParaRPr lang="en-US" altLang="zh-CN" sz="2400" b="0" i="0" dirty="0">
              <a:solidFill>
                <a:srgbClr val="E1E3E6"/>
              </a:solidFill>
              <a:effectLst/>
              <a:latin typeface="PingFang SC"/>
            </a:endParaRPr>
          </a:p>
          <a:p>
            <a:pPr marL="342900" indent="-342900" algn="l">
              <a:buFont typeface="Arial" panose="020B0604020202020204" pitchFamily="34" charset="0"/>
              <a:buChar char="•"/>
            </a:pPr>
            <a:r>
              <a:rPr lang="zh-CN" altLang="en-US" sz="2400" b="0" i="0" dirty="0">
                <a:solidFill>
                  <a:srgbClr val="E1E3E6"/>
                </a:solidFill>
                <a:effectLst/>
                <a:latin typeface="PingFang SC"/>
              </a:rPr>
              <a:t>实现这一点的一种技术是</a:t>
            </a:r>
            <a:r>
              <a:rPr lang="zh-CN" altLang="en-US" sz="2400" b="1" i="1" dirty="0">
                <a:solidFill>
                  <a:srgbClr val="E1E3E6"/>
                </a:solidFill>
                <a:effectLst/>
                <a:latin typeface="PingFang SC"/>
              </a:rPr>
              <a:t>提示填充</a:t>
            </a:r>
            <a:r>
              <a:rPr lang="zh-CN" altLang="en-US" sz="2400" b="0" i="0" dirty="0">
                <a:solidFill>
                  <a:srgbClr val="E1E3E6"/>
                </a:solidFill>
                <a:effectLst/>
                <a:latin typeface="PingFang SC"/>
              </a:rPr>
              <a:t>，其中包含真实答案的文档或数据被提供给提示，并指示模型只使用提示中数据的信息。这通常是元上下文设计的一部分。</a:t>
            </a:r>
          </a:p>
        </p:txBody>
      </p:sp>
    </p:spTree>
    <p:extLst>
      <p:ext uri="{BB962C8B-B14F-4D97-AF65-F5344CB8AC3E}">
        <p14:creationId xmlns:p14="http://schemas.microsoft.com/office/powerpoint/2010/main" val="26353642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2A2975-7129-9C39-16D2-847322D8025D}"/>
              </a:ext>
            </a:extLst>
          </p:cNvPr>
          <p:cNvSpPr>
            <a:spLocks noGrp="1"/>
          </p:cNvSpPr>
          <p:nvPr>
            <p:ph type="title"/>
          </p:nvPr>
        </p:nvSpPr>
        <p:spPr>
          <a:xfrm>
            <a:off x="588263" y="549408"/>
            <a:ext cx="11018520" cy="430887"/>
          </a:xfrm>
        </p:spPr>
        <p:txBody>
          <a:bodyPr/>
          <a:lstStyle/>
          <a:p>
            <a:r>
              <a:rPr lang="zh-CN" altLang="en-US" dirty="0"/>
              <a:t>防止幻觉和编造</a:t>
            </a:r>
          </a:p>
        </p:txBody>
      </p:sp>
      <p:sp>
        <p:nvSpPr>
          <p:cNvPr id="8" name="TextBox 7">
            <a:extLst>
              <a:ext uri="{FF2B5EF4-FFF2-40B4-BE49-F238E27FC236}">
                <a16:creationId xmlns:a16="http://schemas.microsoft.com/office/drawing/2014/main" id="{BC5C4072-15DD-D987-1A4F-26FBC16E0487}"/>
              </a:ext>
            </a:extLst>
          </p:cNvPr>
          <p:cNvSpPr txBox="1"/>
          <p:nvPr/>
        </p:nvSpPr>
        <p:spPr>
          <a:xfrm>
            <a:off x="588264" y="2010913"/>
            <a:ext cx="11018519" cy="3785652"/>
          </a:xfrm>
          <a:prstGeom prst="rect">
            <a:avLst/>
          </a:prstGeom>
          <a:noFill/>
        </p:spPr>
        <p:txBody>
          <a:bodyPr wrap="square">
            <a:spAutoFit/>
          </a:bodyPr>
          <a:lstStyle/>
          <a:p>
            <a:pPr marL="285750" indent="-285750" algn="l">
              <a:buFont typeface="Arial" panose="020B0604020202020204" pitchFamily="34" charset="0"/>
              <a:buChar char="•"/>
            </a:pPr>
            <a:r>
              <a:rPr lang="zh-CN" altLang="en-US" sz="2400" b="0" i="0" dirty="0">
                <a:solidFill>
                  <a:srgbClr val="E1E3E6"/>
                </a:solidFill>
                <a:effectLst/>
                <a:latin typeface="PingFang SC"/>
              </a:rPr>
              <a:t>如果没有良好的提示设计和基础技术，模型很可能产生幻觉或编造答案。 </a:t>
            </a:r>
          </a:p>
          <a:p>
            <a:pPr marL="285750" indent="-285750" algn="l">
              <a:buFont typeface="Arial" panose="020B0604020202020204" pitchFamily="34" charset="0"/>
              <a:buChar char="•"/>
            </a:pPr>
            <a:r>
              <a:rPr lang="zh-CN" altLang="en-US" sz="2400" b="0" i="0" dirty="0">
                <a:solidFill>
                  <a:srgbClr val="E1E3E6"/>
                </a:solidFill>
                <a:effectLst/>
                <a:latin typeface="PingFang SC"/>
              </a:rPr>
              <a:t>危险在于，模型往往会产生</a:t>
            </a:r>
            <a:r>
              <a:rPr lang="zh-CN" altLang="en-US" sz="2400" b="1" i="1" dirty="0">
                <a:solidFill>
                  <a:srgbClr val="E1E3E6"/>
                </a:solidFill>
                <a:effectLst/>
                <a:latin typeface="PingFang SC"/>
              </a:rPr>
              <a:t>非常有说服力和看似合理</a:t>
            </a:r>
            <a:r>
              <a:rPr lang="zh-CN" altLang="en-US" sz="2400" b="0" i="0" dirty="0">
                <a:solidFill>
                  <a:srgbClr val="E1E3E6"/>
                </a:solidFill>
                <a:effectLst/>
                <a:latin typeface="PingFang SC"/>
              </a:rPr>
              <a:t>的答案，因此必须非常小心地设计安全缓解措施和地面模型的事实答案。 </a:t>
            </a:r>
          </a:p>
          <a:p>
            <a:pPr marL="285750" indent="-285750" algn="l">
              <a:buFont typeface="Arial" panose="020B0604020202020204" pitchFamily="34" charset="0"/>
              <a:buChar char="•"/>
            </a:pPr>
            <a:r>
              <a:rPr lang="en-US" altLang="zh-CN" sz="2400" b="0" i="0" dirty="0">
                <a:solidFill>
                  <a:srgbClr val="E1E3E6"/>
                </a:solidFill>
                <a:effectLst/>
                <a:latin typeface="PingFang SC"/>
              </a:rPr>
              <a:t>Grounding</a:t>
            </a:r>
            <a:r>
              <a:rPr lang="zh-CN" altLang="en-US" sz="2400" b="0" i="0" dirty="0">
                <a:solidFill>
                  <a:srgbClr val="E1E3E6"/>
                </a:solidFill>
                <a:effectLst/>
                <a:latin typeface="PingFang SC"/>
              </a:rPr>
              <a:t>将模型完成锚定到事实信息。 </a:t>
            </a:r>
          </a:p>
          <a:p>
            <a:pPr marL="285750" indent="-285750" algn="l">
              <a:buFont typeface="Arial" panose="020B0604020202020204" pitchFamily="34" charset="0"/>
              <a:buChar char="•"/>
            </a:pPr>
            <a:r>
              <a:rPr lang="zh-CN" altLang="en-US" sz="2400" b="0" i="0" dirty="0">
                <a:solidFill>
                  <a:srgbClr val="E1E3E6"/>
                </a:solidFill>
                <a:effectLst/>
                <a:latin typeface="PingFang SC"/>
              </a:rPr>
              <a:t>好的提示和元上下文工程可以指导模型应该生成什么，不应该生成什么。这包括指示模型仅使用来自特定来源的信息，而不是进行推断。 </a:t>
            </a:r>
          </a:p>
          <a:p>
            <a:pPr marL="285750" indent="-285750" algn="l">
              <a:buFont typeface="Arial" panose="020B0604020202020204" pitchFamily="34" charset="0"/>
              <a:buChar char="•"/>
            </a:pPr>
            <a:r>
              <a:rPr lang="zh-CN" altLang="en-US" sz="2400" b="0" i="0" dirty="0">
                <a:solidFill>
                  <a:srgbClr val="E1E3E6"/>
                </a:solidFill>
                <a:effectLst/>
                <a:latin typeface="PingFang SC"/>
              </a:rPr>
              <a:t>除了使用</a:t>
            </a:r>
            <a:r>
              <a:rPr lang="en-US" altLang="zh-CN" sz="2400" b="0" i="0" dirty="0">
                <a:solidFill>
                  <a:srgbClr val="E1E3E6"/>
                </a:solidFill>
                <a:effectLst/>
                <a:latin typeface="PingFang SC"/>
              </a:rPr>
              <a:t>Grounding</a:t>
            </a:r>
            <a:r>
              <a:rPr lang="zh-CN" altLang="en-US" sz="2400" b="0" i="0" dirty="0">
                <a:solidFill>
                  <a:srgbClr val="E1E3E6"/>
                </a:solidFill>
                <a:effectLst/>
                <a:latin typeface="PingFang SC"/>
              </a:rPr>
              <a:t>技术，你最可能要降低温度设置。高温设置</a:t>
            </a:r>
            <a:r>
              <a:rPr lang="en-US" altLang="zh-CN" sz="2400" b="0" i="0" dirty="0">
                <a:solidFill>
                  <a:srgbClr val="E1E3E6"/>
                </a:solidFill>
                <a:effectLst/>
                <a:latin typeface="PingFang SC"/>
              </a:rPr>
              <a:t>(</a:t>
            </a:r>
            <a:r>
              <a:rPr lang="zh-CN" altLang="en-US" sz="2400" b="0" i="0" dirty="0">
                <a:solidFill>
                  <a:srgbClr val="E1E3E6"/>
                </a:solidFill>
                <a:effectLst/>
                <a:latin typeface="PingFang SC"/>
              </a:rPr>
              <a:t>接近</a:t>
            </a:r>
            <a:r>
              <a:rPr lang="en-US" altLang="zh-CN" sz="2400" b="0" i="0" dirty="0">
                <a:solidFill>
                  <a:srgbClr val="E1E3E6"/>
                </a:solidFill>
                <a:effectLst/>
                <a:latin typeface="PingFang SC"/>
              </a:rPr>
              <a:t>1)</a:t>
            </a:r>
            <a:r>
              <a:rPr lang="zh-CN" altLang="en-US" sz="2400" b="0" i="0" dirty="0">
                <a:solidFill>
                  <a:srgbClr val="E1E3E6"/>
                </a:solidFill>
                <a:effectLst/>
                <a:latin typeface="PingFang SC"/>
              </a:rPr>
              <a:t>允许模型在响应中引入更多的随机性，从而增加幻觉的机会。较低的温度值使模型响应更可预测。 </a:t>
            </a:r>
          </a:p>
          <a:p>
            <a:pPr marL="285750" indent="-285750" algn="l">
              <a:buFont typeface="Arial" panose="020B0604020202020204" pitchFamily="34" charset="0"/>
              <a:buChar char="•"/>
            </a:pPr>
            <a:r>
              <a:rPr lang="en-US" altLang="zh-CN" sz="2400" b="0" i="0" dirty="0" err="1">
                <a:solidFill>
                  <a:srgbClr val="E1E3E6"/>
                </a:solidFill>
                <a:effectLst/>
                <a:latin typeface="PingFang SC"/>
              </a:rPr>
              <a:t>Top_P</a:t>
            </a:r>
            <a:r>
              <a:rPr lang="zh-CN" altLang="en-US" sz="2400" b="0" i="0" dirty="0">
                <a:solidFill>
                  <a:srgbClr val="E1E3E6"/>
                </a:solidFill>
                <a:effectLst/>
                <a:latin typeface="PingFang SC"/>
              </a:rPr>
              <a:t>是影响模型随机性的另一个参数。</a:t>
            </a:r>
          </a:p>
        </p:txBody>
      </p:sp>
    </p:spTree>
    <p:extLst>
      <p:ext uri="{BB962C8B-B14F-4D97-AF65-F5344CB8AC3E}">
        <p14:creationId xmlns:p14="http://schemas.microsoft.com/office/powerpoint/2010/main" val="39729582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zh-CN" altLang="en-US" dirty="0"/>
              <a:t>提示词技巧总结</a:t>
            </a:r>
          </a:p>
        </p:txBody>
      </p:sp>
      <p:sp>
        <p:nvSpPr>
          <p:cNvPr id="3" name="TextBox 2">
            <a:extLst>
              <a:ext uri="{FF2B5EF4-FFF2-40B4-BE49-F238E27FC236}">
                <a16:creationId xmlns:a16="http://schemas.microsoft.com/office/drawing/2014/main" id="{50C43EFD-645B-8FAD-9A86-4C45FB0B65C3}"/>
              </a:ext>
            </a:extLst>
          </p:cNvPr>
          <p:cNvSpPr txBox="1"/>
          <p:nvPr/>
        </p:nvSpPr>
        <p:spPr>
          <a:xfrm>
            <a:off x="388684" y="1607128"/>
            <a:ext cx="11414631" cy="3970318"/>
          </a:xfrm>
          <a:prstGeom prst="rect">
            <a:avLst/>
          </a:prstGeom>
          <a:noFill/>
        </p:spPr>
        <p:txBody>
          <a:bodyPr wrap="square">
            <a:spAutoFit/>
          </a:bodyPr>
          <a:lstStyle/>
          <a:p>
            <a:pPr marL="285750" indent="-285750" algn="l">
              <a:buFont typeface="Arial" panose="020B0604020202020204" pitchFamily="34" charset="0"/>
              <a:buChar char="•"/>
            </a:pPr>
            <a:r>
              <a:rPr lang="zh-CN" altLang="en-US" sz="2800" b="0" i="0" dirty="0">
                <a:solidFill>
                  <a:srgbClr val="E1E3E6"/>
                </a:solidFill>
                <a:effectLst/>
                <a:latin typeface="PingFang SC"/>
              </a:rPr>
              <a:t>使用最新的模型以获得最佳效果 </a:t>
            </a:r>
          </a:p>
          <a:p>
            <a:pPr marL="285750" indent="-285750" algn="l">
              <a:buFont typeface="Arial" panose="020B0604020202020204" pitchFamily="34" charset="0"/>
              <a:buChar char="•"/>
            </a:pPr>
            <a:r>
              <a:rPr lang="zh-CN" altLang="en-US" sz="2800" b="0" i="0" dirty="0">
                <a:solidFill>
                  <a:srgbClr val="E1E3E6"/>
                </a:solidFill>
                <a:effectLst/>
                <a:latin typeface="PingFang SC"/>
              </a:rPr>
              <a:t>将指令放在提示符的开头，并使用</a:t>
            </a:r>
            <a:r>
              <a:rPr lang="en-US" altLang="zh-CN" sz="2800" b="0" i="0" dirty="0">
                <a:solidFill>
                  <a:srgbClr val="E1E3E6"/>
                </a:solidFill>
                <a:effectLst/>
                <a:latin typeface="PingFang SC"/>
              </a:rPr>
              <a:t>###</a:t>
            </a:r>
            <a:r>
              <a:rPr lang="zh-CN" altLang="en-US" sz="2800" b="0" i="0" dirty="0">
                <a:solidFill>
                  <a:srgbClr val="E1E3E6"/>
                </a:solidFill>
                <a:effectLst/>
                <a:latin typeface="PingFang SC"/>
              </a:rPr>
              <a:t>或</a:t>
            </a:r>
            <a:r>
              <a:rPr lang="en-US" altLang="zh-CN" sz="2800" b="0" i="0" dirty="0">
                <a:solidFill>
                  <a:srgbClr val="E1E3E6"/>
                </a:solidFill>
                <a:effectLst/>
                <a:latin typeface="PingFang SC"/>
              </a:rPr>
              <a:t>"""</a:t>
            </a:r>
            <a:r>
              <a:rPr lang="zh-CN" altLang="en-US" sz="2800" b="0" i="0" dirty="0">
                <a:solidFill>
                  <a:srgbClr val="E1E3E6"/>
                </a:solidFill>
                <a:effectLst/>
                <a:latin typeface="PingFang SC"/>
              </a:rPr>
              <a:t>来分隔指令和上下文 </a:t>
            </a:r>
          </a:p>
          <a:p>
            <a:pPr marL="285750" indent="-285750" algn="l">
              <a:buFont typeface="Arial" panose="020B0604020202020204" pitchFamily="34" charset="0"/>
              <a:buChar char="•"/>
            </a:pPr>
            <a:r>
              <a:rPr lang="zh-CN" altLang="en-US" sz="2800" b="0" i="0" dirty="0">
                <a:solidFill>
                  <a:srgbClr val="E1E3E6"/>
                </a:solidFill>
                <a:effectLst/>
                <a:latin typeface="PingFang SC"/>
              </a:rPr>
              <a:t>对于所需的上下文、结果、长度、格式、风格等，要尽可能具体、描述和详细 </a:t>
            </a:r>
          </a:p>
          <a:p>
            <a:pPr marL="285750" indent="-285750" algn="l">
              <a:buFont typeface="Arial" panose="020B0604020202020204" pitchFamily="34" charset="0"/>
              <a:buChar char="•"/>
            </a:pPr>
            <a:r>
              <a:rPr lang="zh-CN" altLang="en-US" sz="2800" b="0" i="0" dirty="0">
                <a:solidFill>
                  <a:srgbClr val="E1E3E6"/>
                </a:solidFill>
                <a:effectLst/>
                <a:latin typeface="PingFang SC"/>
              </a:rPr>
              <a:t>通过示例清晰地表达所需的输出格式 </a:t>
            </a:r>
          </a:p>
          <a:p>
            <a:pPr marL="285750" indent="-285750" algn="l">
              <a:buFont typeface="Arial" panose="020B0604020202020204" pitchFamily="34" charset="0"/>
              <a:buChar char="•"/>
            </a:pPr>
            <a:r>
              <a:rPr lang="zh-CN" altLang="en-US" sz="2800" b="0" i="0" dirty="0">
                <a:solidFill>
                  <a:srgbClr val="E1E3E6"/>
                </a:solidFill>
                <a:effectLst/>
                <a:latin typeface="PingFang SC"/>
              </a:rPr>
              <a:t>从零样本开始，然后是少样本，当它们都不起作用，再进行微调 </a:t>
            </a:r>
          </a:p>
          <a:p>
            <a:pPr marL="285750" indent="-285750" algn="l">
              <a:buFont typeface="Arial" panose="020B0604020202020204" pitchFamily="34" charset="0"/>
              <a:buChar char="•"/>
            </a:pPr>
            <a:r>
              <a:rPr lang="zh-CN" altLang="en-US" sz="2800" b="0" i="0" dirty="0">
                <a:solidFill>
                  <a:srgbClr val="E1E3E6"/>
                </a:solidFill>
                <a:effectLst/>
                <a:latin typeface="PingFang SC"/>
              </a:rPr>
              <a:t>减少“蓬松”和不精确的描述 </a:t>
            </a:r>
          </a:p>
          <a:p>
            <a:pPr marL="285750" indent="-285750" algn="l">
              <a:buFont typeface="Arial" panose="020B0604020202020204" pitchFamily="34" charset="0"/>
              <a:buChar char="•"/>
            </a:pPr>
            <a:r>
              <a:rPr lang="zh-CN" altLang="en-US" sz="2800" b="0" i="0" dirty="0">
                <a:solidFill>
                  <a:srgbClr val="E1E3E6"/>
                </a:solidFill>
                <a:effectLst/>
                <a:latin typeface="PingFang SC"/>
              </a:rPr>
              <a:t>不要只是说什么不要做，而是说什么要做 </a:t>
            </a:r>
          </a:p>
          <a:p>
            <a:pPr marL="285750" indent="-285750" algn="l">
              <a:buFont typeface="Arial" panose="020B0604020202020204" pitchFamily="34" charset="0"/>
              <a:buChar char="•"/>
            </a:pPr>
            <a:r>
              <a:rPr lang="zh-CN" altLang="en-US" sz="2800" b="0" i="0" dirty="0">
                <a:solidFill>
                  <a:srgbClr val="E1E3E6"/>
                </a:solidFill>
                <a:effectLst/>
                <a:latin typeface="PingFang SC"/>
              </a:rPr>
              <a:t>特定的代码生成</a:t>
            </a:r>
            <a:r>
              <a:rPr lang="en-US" altLang="zh-CN" sz="2800" b="0" i="0" dirty="0">
                <a:solidFill>
                  <a:srgbClr val="E1E3E6"/>
                </a:solidFill>
                <a:effectLst/>
                <a:latin typeface="PingFang SC"/>
              </a:rPr>
              <a:t>——</a:t>
            </a:r>
            <a:r>
              <a:rPr lang="zh-CN" altLang="en-US" sz="2800" b="0" i="0" dirty="0">
                <a:solidFill>
                  <a:srgbClr val="E1E3E6"/>
                </a:solidFill>
                <a:effectLst/>
                <a:latin typeface="PingFang SC"/>
              </a:rPr>
              <a:t>使用“引导词”将模型推向特定的模式</a:t>
            </a:r>
          </a:p>
        </p:txBody>
      </p:sp>
    </p:spTree>
    <p:extLst>
      <p:ext uri="{BB962C8B-B14F-4D97-AF65-F5344CB8AC3E}">
        <p14:creationId xmlns:p14="http://schemas.microsoft.com/office/powerpoint/2010/main" val="9272751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37A7-7D27-6BC1-E79C-BDF1E2078C39}"/>
              </a:ext>
            </a:extLst>
          </p:cNvPr>
          <p:cNvSpPr>
            <a:spLocks noGrp="1"/>
          </p:cNvSpPr>
          <p:nvPr>
            <p:ph type="title"/>
          </p:nvPr>
        </p:nvSpPr>
        <p:spPr>
          <a:xfrm>
            <a:off x="588263" y="3041095"/>
            <a:ext cx="4167887" cy="492443"/>
          </a:xfrm>
        </p:spPr>
        <p:txBody>
          <a:bodyPr/>
          <a:lstStyle/>
          <a:p>
            <a:r>
              <a:rPr kumimoji="1" lang="en-US" altLang="zh-CN" dirty="0"/>
              <a:t>Prompt</a:t>
            </a:r>
            <a:r>
              <a:rPr kumimoji="1" lang="zh-CN" altLang="en-US" dirty="0"/>
              <a:t> 设计的</a:t>
            </a:r>
            <a:r>
              <a:rPr kumimoji="1" lang="en-US" altLang="zh-CN" dirty="0"/>
              <a:t>7</a:t>
            </a:r>
            <a:r>
              <a:rPr kumimoji="1" lang="zh-CN" altLang="en-US" dirty="0"/>
              <a:t>个原则</a:t>
            </a:r>
            <a:endParaRPr lang="zh-CN" altLang="en-US" dirty="0"/>
          </a:p>
        </p:txBody>
      </p:sp>
    </p:spTree>
    <p:extLst>
      <p:ext uri="{BB962C8B-B14F-4D97-AF65-F5344CB8AC3E}">
        <p14:creationId xmlns:p14="http://schemas.microsoft.com/office/powerpoint/2010/main" val="402852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E1E36B-82B8-2606-E8AC-ECEB357FB63D}"/>
              </a:ext>
            </a:extLst>
          </p:cNvPr>
          <p:cNvSpPr>
            <a:spLocks noGrp="1"/>
          </p:cNvSpPr>
          <p:nvPr>
            <p:ph type="title"/>
          </p:nvPr>
        </p:nvSpPr>
        <p:spPr/>
        <p:txBody>
          <a:bodyPr/>
          <a:lstStyle/>
          <a:p>
            <a:r>
              <a:rPr lang="en-US" altLang="zh-CN" dirty="0"/>
              <a:t>Prompt 7</a:t>
            </a:r>
            <a:r>
              <a:rPr lang="zh-CN" altLang="en-US" dirty="0"/>
              <a:t>个原则</a:t>
            </a:r>
          </a:p>
        </p:txBody>
      </p:sp>
      <p:grpSp>
        <p:nvGrpSpPr>
          <p:cNvPr id="85" name="Group 84">
            <a:extLst>
              <a:ext uri="{FF2B5EF4-FFF2-40B4-BE49-F238E27FC236}">
                <a16:creationId xmlns:a16="http://schemas.microsoft.com/office/drawing/2014/main" id="{B8011023-AAAC-92C1-1893-51106859AE4F}"/>
              </a:ext>
            </a:extLst>
          </p:cNvPr>
          <p:cNvGrpSpPr/>
          <p:nvPr/>
        </p:nvGrpSpPr>
        <p:grpSpPr>
          <a:xfrm>
            <a:off x="497839" y="1353145"/>
            <a:ext cx="11196321" cy="4827904"/>
            <a:chOff x="0" y="0"/>
            <a:chExt cx="11196829" cy="4828032"/>
          </a:xfrm>
        </p:grpSpPr>
        <p:sp>
          <p:nvSpPr>
            <p:cNvPr id="86" name="Shape 1528">
              <a:extLst>
                <a:ext uri="{FF2B5EF4-FFF2-40B4-BE49-F238E27FC236}">
                  <a16:creationId xmlns:a16="http://schemas.microsoft.com/office/drawing/2014/main" id="{EB485656-46E4-5756-4DDD-1F7008FD9D5A}"/>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solidFill>
              <a:srgbClr val="0070C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7" name="Shape 1534">
              <a:extLst>
                <a:ext uri="{FF2B5EF4-FFF2-40B4-BE49-F238E27FC236}">
                  <a16:creationId xmlns:a16="http://schemas.microsoft.com/office/drawing/2014/main" id="{08DEF488-B6F1-C2B8-4D78-5A473AC47542}"/>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solidFill>
              <a:srgbClr val="0070C0">
                <a:alpha val="50196"/>
              </a:srgbClr>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8" name="Rectangle 87">
              <a:extLst>
                <a:ext uri="{FF2B5EF4-FFF2-40B4-BE49-F238E27FC236}">
                  <a16:creationId xmlns:a16="http://schemas.microsoft.com/office/drawing/2014/main" id="{32E44CF1-B427-1193-54F7-7A0C8728AA81}"/>
                </a:ext>
              </a:extLst>
            </p:cNvPr>
            <p:cNvSpPr/>
            <p:nvPr/>
          </p:nvSpPr>
          <p:spPr>
            <a:xfrm>
              <a:off x="476098" y="207611"/>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0000"/>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9" name="Rectangle 88">
              <a:extLst>
                <a:ext uri="{FF2B5EF4-FFF2-40B4-BE49-F238E27FC236}">
                  <a16:creationId xmlns:a16="http://schemas.microsoft.com/office/drawing/2014/main" id="{68E5E2F1-6899-E060-F5A5-E872621F8436}"/>
                </a:ext>
              </a:extLst>
            </p:cNvPr>
            <p:cNvSpPr/>
            <p:nvPr/>
          </p:nvSpPr>
          <p:spPr>
            <a:xfrm>
              <a:off x="706222" y="207611"/>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dirty="0">
                  <a:ln>
                    <a:noFill/>
                  </a:ln>
                  <a:solidFill>
                    <a:schemeClr val="accent2"/>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格式要求</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90" name="Rectangle 89">
              <a:extLst>
                <a:ext uri="{FF2B5EF4-FFF2-40B4-BE49-F238E27FC236}">
                  <a16:creationId xmlns:a16="http://schemas.microsoft.com/office/drawing/2014/main" id="{83974895-0EFD-682C-1218-0492085068B7}"/>
                </a:ext>
              </a:extLst>
            </p:cNvPr>
            <p:cNvSpPr/>
            <p:nvPr/>
          </p:nvSpPr>
          <p:spPr>
            <a:xfrm>
              <a:off x="476098" y="654397"/>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1" name="Rectangle 90">
              <a:extLst>
                <a:ext uri="{FF2B5EF4-FFF2-40B4-BE49-F238E27FC236}">
                  <a16:creationId xmlns:a16="http://schemas.microsoft.com/office/drawing/2014/main" id="{4EED8246-93E2-BD4A-1DD8-E87CE52E3D6D}"/>
                </a:ext>
              </a:extLst>
            </p:cNvPr>
            <p:cNvSpPr/>
            <p:nvPr/>
          </p:nvSpPr>
          <p:spPr>
            <a:xfrm>
              <a:off x="706222" y="654397"/>
              <a:ext cx="169247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2" name="Rectangle 91">
              <a:extLst>
                <a:ext uri="{FF2B5EF4-FFF2-40B4-BE49-F238E27FC236}">
                  <a16:creationId xmlns:a16="http://schemas.microsoft.com/office/drawing/2014/main" id="{DD969888-980C-3F0A-57C2-CF22FA6F1BE4}"/>
                </a:ext>
              </a:extLst>
            </p:cNvPr>
            <p:cNvSpPr/>
            <p:nvPr/>
          </p:nvSpPr>
          <p:spPr>
            <a:xfrm>
              <a:off x="476098" y="110118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3" name="Rectangle 92">
              <a:extLst>
                <a:ext uri="{FF2B5EF4-FFF2-40B4-BE49-F238E27FC236}">
                  <a16:creationId xmlns:a16="http://schemas.microsoft.com/office/drawing/2014/main" id="{5B220C70-4698-C34D-ABD0-B98A7C1840CB}"/>
                </a:ext>
              </a:extLst>
            </p:cNvPr>
            <p:cNvSpPr/>
            <p:nvPr/>
          </p:nvSpPr>
          <p:spPr>
            <a:xfrm>
              <a:off x="706222" y="1101183"/>
              <a:ext cx="37234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4" name="Rectangle 93">
              <a:extLst>
                <a:ext uri="{FF2B5EF4-FFF2-40B4-BE49-F238E27FC236}">
                  <a16:creationId xmlns:a16="http://schemas.microsoft.com/office/drawing/2014/main" id="{8842D17C-1711-FB12-0B54-75DEE72A81D8}"/>
                </a:ext>
              </a:extLst>
            </p:cNvPr>
            <p:cNvSpPr/>
            <p:nvPr/>
          </p:nvSpPr>
          <p:spPr>
            <a:xfrm>
              <a:off x="476098" y="1548350"/>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5" name="Rectangle 94">
              <a:extLst>
                <a:ext uri="{FF2B5EF4-FFF2-40B4-BE49-F238E27FC236}">
                  <a16:creationId xmlns:a16="http://schemas.microsoft.com/office/drawing/2014/main" id="{668BCA7F-30B6-6CA0-37FD-A000250DBD11}"/>
                </a:ext>
              </a:extLst>
            </p:cNvPr>
            <p:cNvSpPr/>
            <p:nvPr/>
          </p:nvSpPr>
          <p:spPr>
            <a:xfrm>
              <a:off x="706222" y="1548350"/>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6" name="Rectangle 95">
              <a:extLst>
                <a:ext uri="{FF2B5EF4-FFF2-40B4-BE49-F238E27FC236}">
                  <a16:creationId xmlns:a16="http://schemas.microsoft.com/office/drawing/2014/main" id="{D1F09ABC-84B9-E40A-110A-2D437BFB7205}"/>
                </a:ext>
              </a:extLst>
            </p:cNvPr>
            <p:cNvSpPr/>
            <p:nvPr/>
          </p:nvSpPr>
          <p:spPr>
            <a:xfrm>
              <a:off x="476098" y="199526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5.</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7" name="Rectangle 96">
              <a:extLst>
                <a:ext uri="{FF2B5EF4-FFF2-40B4-BE49-F238E27FC236}">
                  <a16:creationId xmlns:a16="http://schemas.microsoft.com/office/drawing/2014/main" id="{4E35E41E-7BEB-8783-BC01-428276DD6936}"/>
                </a:ext>
              </a:extLst>
            </p:cNvPr>
            <p:cNvSpPr/>
            <p:nvPr/>
          </p:nvSpPr>
          <p:spPr>
            <a:xfrm>
              <a:off x="706222" y="1995263"/>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限定内容</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8" name="Rectangle 97">
              <a:extLst>
                <a:ext uri="{FF2B5EF4-FFF2-40B4-BE49-F238E27FC236}">
                  <a16:creationId xmlns:a16="http://schemas.microsoft.com/office/drawing/2014/main" id="{5440F67D-0CA1-C5A2-B828-6F916FBB20D6}"/>
                </a:ext>
              </a:extLst>
            </p:cNvPr>
            <p:cNvSpPr/>
            <p:nvPr/>
          </p:nvSpPr>
          <p:spPr>
            <a:xfrm>
              <a:off x="476098" y="2441801"/>
              <a:ext cx="209102"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9" name="Rectangle 98">
              <a:extLst>
                <a:ext uri="{FF2B5EF4-FFF2-40B4-BE49-F238E27FC236}">
                  <a16:creationId xmlns:a16="http://schemas.microsoft.com/office/drawing/2014/main" id="{BBF2DA92-00CF-B6A5-5B00-FBCAA040B0DC}"/>
                </a:ext>
              </a:extLst>
            </p:cNvPr>
            <p:cNvSpPr/>
            <p:nvPr/>
          </p:nvSpPr>
          <p:spPr>
            <a:xfrm>
              <a:off x="633070" y="2441801"/>
              <a:ext cx="9692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0" name="Rectangle 99">
              <a:extLst>
                <a:ext uri="{FF2B5EF4-FFF2-40B4-BE49-F238E27FC236}">
                  <a16:creationId xmlns:a16="http://schemas.microsoft.com/office/drawing/2014/main" id="{6FC2EA2A-CC9E-7CD5-B99C-E6BBD5060601}"/>
                </a:ext>
              </a:extLst>
            </p:cNvPr>
            <p:cNvSpPr/>
            <p:nvPr/>
          </p:nvSpPr>
          <p:spPr>
            <a:xfrm>
              <a:off x="706222" y="2441801"/>
              <a:ext cx="1692884"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1" name="Rectangle 100">
              <a:extLst>
                <a:ext uri="{FF2B5EF4-FFF2-40B4-BE49-F238E27FC236}">
                  <a16:creationId xmlns:a16="http://schemas.microsoft.com/office/drawing/2014/main" id="{C6EE7321-1E79-5015-2C3B-D56C5AEEDFE0}"/>
                </a:ext>
              </a:extLst>
            </p:cNvPr>
            <p:cNvSpPr/>
            <p:nvPr/>
          </p:nvSpPr>
          <p:spPr>
            <a:xfrm>
              <a:off x="476098" y="2889216"/>
              <a:ext cx="2088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7</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2" name="Rectangle 101">
              <a:extLst>
                <a:ext uri="{FF2B5EF4-FFF2-40B4-BE49-F238E27FC236}">
                  <a16:creationId xmlns:a16="http://schemas.microsoft.com/office/drawing/2014/main" id="{D4CD1DDE-9EC7-F810-C012-D2A81AA0C321}"/>
                </a:ext>
              </a:extLst>
            </p:cNvPr>
            <p:cNvSpPr/>
            <p:nvPr/>
          </p:nvSpPr>
          <p:spPr>
            <a:xfrm>
              <a:off x="633070" y="2889216"/>
              <a:ext cx="96810"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3" name="Rectangle 102">
              <a:extLst>
                <a:ext uri="{FF2B5EF4-FFF2-40B4-BE49-F238E27FC236}">
                  <a16:creationId xmlns:a16="http://schemas.microsoft.com/office/drawing/2014/main" id="{7F7A3B37-76ED-D46C-6C4A-160C5D3F1865}"/>
                </a:ext>
              </a:extLst>
            </p:cNvPr>
            <p:cNvSpPr/>
            <p:nvPr/>
          </p:nvSpPr>
          <p:spPr>
            <a:xfrm>
              <a:off x="706222" y="2889216"/>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pic>
          <p:nvPicPr>
            <p:cNvPr id="104" name="Picture 103">
              <a:extLst>
                <a:ext uri="{FF2B5EF4-FFF2-40B4-BE49-F238E27FC236}">
                  <a16:creationId xmlns:a16="http://schemas.microsoft.com/office/drawing/2014/main" id="{50E49F35-C765-3055-46A5-CED8CCCA6417}"/>
                </a:ext>
              </a:extLst>
            </p:cNvPr>
            <p:cNvPicPr/>
            <p:nvPr/>
          </p:nvPicPr>
          <p:blipFill>
            <a:blip r:embed="rId2"/>
            <a:stretch>
              <a:fillRect/>
            </a:stretch>
          </p:blipFill>
          <p:spPr>
            <a:xfrm>
              <a:off x="2837688" y="1668780"/>
              <a:ext cx="671766" cy="1418463"/>
            </a:xfrm>
            <a:prstGeom prst="rect">
              <a:avLst/>
            </a:prstGeom>
          </p:spPr>
        </p:pic>
        <p:pic>
          <p:nvPicPr>
            <p:cNvPr id="105" name="Picture 104">
              <a:extLst>
                <a:ext uri="{FF2B5EF4-FFF2-40B4-BE49-F238E27FC236}">
                  <a16:creationId xmlns:a16="http://schemas.microsoft.com/office/drawing/2014/main" id="{AB66676D-3060-C2FE-1FB5-AD4811029325}"/>
                </a:ext>
              </a:extLst>
            </p:cNvPr>
            <p:cNvPicPr/>
            <p:nvPr/>
          </p:nvPicPr>
          <p:blipFill>
            <a:blip r:embed="rId3"/>
            <a:stretch>
              <a:fillRect/>
            </a:stretch>
          </p:blipFill>
          <p:spPr>
            <a:xfrm>
              <a:off x="2228088" y="1487424"/>
              <a:ext cx="1890903" cy="2209419"/>
            </a:xfrm>
            <a:prstGeom prst="rect">
              <a:avLst/>
            </a:prstGeom>
          </p:spPr>
        </p:pic>
        <p:sp>
          <p:nvSpPr>
            <p:cNvPr id="106" name="Rectangle 105">
              <a:extLst>
                <a:ext uri="{FF2B5EF4-FFF2-40B4-BE49-F238E27FC236}">
                  <a16:creationId xmlns:a16="http://schemas.microsoft.com/office/drawing/2014/main" id="{9985B9FD-99DD-FFE9-501B-EC755DB38E30}"/>
                </a:ext>
              </a:extLst>
            </p:cNvPr>
            <p:cNvSpPr/>
            <p:nvPr/>
          </p:nvSpPr>
          <p:spPr>
            <a:xfrm>
              <a:off x="2866009" y="1972902"/>
              <a:ext cx="792246" cy="1451636"/>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8000" b="0" i="0" u="none" strike="noStrike" kern="100" cap="none" spc="0" normalizeH="0" baseline="0" noProof="0" dirty="0">
                  <a:ln>
                    <a:noFill/>
                  </a:ln>
                  <a:solidFill>
                    <a:schemeClr val="accent2"/>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107" name="Rectangle 106">
              <a:extLst>
                <a:ext uri="{FF2B5EF4-FFF2-40B4-BE49-F238E27FC236}">
                  <a16:creationId xmlns:a16="http://schemas.microsoft.com/office/drawing/2014/main" id="{BB35D047-815F-4C76-99FC-F234F2B78F3E}"/>
                </a:ext>
              </a:extLst>
            </p:cNvPr>
            <p:cNvSpPr/>
            <p:nvPr/>
          </p:nvSpPr>
          <p:spPr>
            <a:xfrm>
              <a:off x="4669536" y="1962878"/>
              <a:ext cx="280216"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8" name="Rectangle 107">
              <a:extLst>
                <a:ext uri="{FF2B5EF4-FFF2-40B4-BE49-F238E27FC236}">
                  <a16:creationId xmlns:a16="http://schemas.microsoft.com/office/drawing/2014/main" id="{574C1C67-C2A0-136B-09B5-7FEC3EA10953}"/>
                </a:ext>
              </a:extLst>
            </p:cNvPr>
            <p:cNvSpPr/>
            <p:nvPr/>
          </p:nvSpPr>
          <p:spPr>
            <a:xfrm>
              <a:off x="4954524" y="1962878"/>
              <a:ext cx="67699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生成</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9" name="Rectangle 108">
              <a:extLst>
                <a:ext uri="{FF2B5EF4-FFF2-40B4-BE49-F238E27FC236}">
                  <a16:creationId xmlns:a16="http://schemas.microsoft.com/office/drawing/2014/main" id="{ED43699D-8397-7947-5C26-79915C62685E}"/>
                </a:ext>
              </a:extLst>
            </p:cNvPr>
            <p:cNvSpPr/>
            <p:nvPr/>
          </p:nvSpPr>
          <p:spPr>
            <a:xfrm>
              <a:off x="5463540" y="1962878"/>
              <a:ext cx="24373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0" name="Rectangle 109">
              <a:extLst>
                <a:ext uri="{FF2B5EF4-FFF2-40B4-BE49-F238E27FC236}">
                  <a16:creationId xmlns:a16="http://schemas.microsoft.com/office/drawing/2014/main" id="{4E79BE65-B91E-E8AE-67BF-89D02EBA65F6}"/>
                </a:ext>
              </a:extLst>
            </p:cNvPr>
            <p:cNvSpPr/>
            <p:nvPr/>
          </p:nvSpPr>
          <p:spPr>
            <a:xfrm>
              <a:off x="5646674" y="1962878"/>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并用逗号分隔</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1" name="Rectangle 110">
              <a:extLst>
                <a:ext uri="{FF2B5EF4-FFF2-40B4-BE49-F238E27FC236}">
                  <a16:creationId xmlns:a16="http://schemas.microsoft.com/office/drawing/2014/main" id="{796AD88B-D161-2007-5438-951C4D90E10E}"/>
                </a:ext>
              </a:extLst>
            </p:cNvPr>
            <p:cNvSpPr/>
            <p:nvPr/>
          </p:nvSpPr>
          <p:spPr>
            <a:xfrm>
              <a:off x="4818678" y="24200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2" name="Rectangle 111">
              <a:extLst>
                <a:ext uri="{FF2B5EF4-FFF2-40B4-BE49-F238E27FC236}">
                  <a16:creationId xmlns:a16="http://schemas.microsoft.com/office/drawing/2014/main" id="{A1AADEB1-CB51-38A8-936A-BCC9E52D46BA}"/>
                </a:ext>
              </a:extLst>
            </p:cNvPr>
            <p:cNvSpPr/>
            <p:nvPr/>
          </p:nvSpPr>
          <p:spPr>
            <a:xfrm>
              <a:off x="4669536" y="24200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3" name="Rectangle 112">
              <a:extLst>
                <a:ext uri="{FF2B5EF4-FFF2-40B4-BE49-F238E27FC236}">
                  <a16:creationId xmlns:a16="http://schemas.microsoft.com/office/drawing/2014/main" id="{19314510-5FD9-FE4F-1652-B3BD60CAD885}"/>
                </a:ext>
              </a:extLst>
            </p:cNvPr>
            <p:cNvSpPr/>
            <p:nvPr/>
          </p:nvSpPr>
          <p:spPr>
            <a:xfrm>
              <a:off x="4954524" y="2420078"/>
              <a:ext cx="1692479"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生成的列表</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4" name="Rectangle 113">
              <a:extLst>
                <a:ext uri="{FF2B5EF4-FFF2-40B4-BE49-F238E27FC236}">
                  <a16:creationId xmlns:a16="http://schemas.microsoft.com/office/drawing/2014/main" id="{6B9A6B4F-4F60-583D-D617-126930EF7BF1}"/>
                </a:ext>
              </a:extLst>
            </p:cNvPr>
            <p:cNvSpPr/>
            <p:nvPr/>
          </p:nvSpPr>
          <p:spPr>
            <a:xfrm>
              <a:off x="4669536" y="2877030"/>
              <a:ext cx="19859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5" name="Rectangle 114">
              <a:extLst>
                <a:ext uri="{FF2B5EF4-FFF2-40B4-BE49-F238E27FC236}">
                  <a16:creationId xmlns:a16="http://schemas.microsoft.com/office/drawing/2014/main" id="{AE0A461F-F80D-B124-A01A-D2808A7B4212}"/>
                </a:ext>
              </a:extLst>
            </p:cNvPr>
            <p:cNvSpPr/>
            <p:nvPr/>
          </p:nvSpPr>
          <p:spPr>
            <a:xfrm>
              <a:off x="4818856" y="2877030"/>
              <a:ext cx="18199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6" name="Rectangle 115">
              <a:extLst>
                <a:ext uri="{FF2B5EF4-FFF2-40B4-BE49-F238E27FC236}">
                  <a16:creationId xmlns:a16="http://schemas.microsoft.com/office/drawing/2014/main" id="{72F9DD59-CDBE-5359-954F-BF33A43ACDFB}"/>
                </a:ext>
              </a:extLst>
            </p:cNvPr>
            <p:cNvSpPr/>
            <p:nvPr/>
          </p:nvSpPr>
          <p:spPr>
            <a:xfrm>
              <a:off x="4954524" y="2877030"/>
              <a:ext cx="1354388"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生成段落</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7" name="Rectangle 116">
              <a:extLst>
                <a:ext uri="{FF2B5EF4-FFF2-40B4-BE49-F238E27FC236}">
                  <a16:creationId xmlns:a16="http://schemas.microsoft.com/office/drawing/2014/main" id="{5C670ACC-AB60-27AB-CA95-4392A6E524DD}"/>
                </a:ext>
              </a:extLst>
            </p:cNvPr>
            <p:cNvSpPr/>
            <p:nvPr/>
          </p:nvSpPr>
          <p:spPr>
            <a:xfrm>
              <a:off x="5972810" y="2877030"/>
              <a:ext cx="144711"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8" name="Rectangle 117">
              <a:extLst>
                <a:ext uri="{FF2B5EF4-FFF2-40B4-BE49-F238E27FC236}">
                  <a16:creationId xmlns:a16="http://schemas.microsoft.com/office/drawing/2014/main" id="{B645B67D-41C0-9F16-ED92-547CD09EC56D}"/>
                </a:ext>
              </a:extLst>
            </p:cNvPr>
            <p:cNvSpPr/>
            <p:nvPr/>
          </p:nvSpPr>
          <p:spPr>
            <a:xfrm>
              <a:off x="6081014"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邮件</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9" name="Rectangle 118">
              <a:extLst>
                <a:ext uri="{FF2B5EF4-FFF2-40B4-BE49-F238E27FC236}">
                  <a16:creationId xmlns:a16="http://schemas.microsoft.com/office/drawing/2014/main" id="{65D565FA-A37B-847C-A8C1-8D188356262D}"/>
                </a:ext>
              </a:extLst>
            </p:cNvPr>
            <p:cNvSpPr/>
            <p:nvPr/>
          </p:nvSpPr>
          <p:spPr>
            <a:xfrm>
              <a:off x="6590031" y="2877030"/>
              <a:ext cx="144711"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0" name="Rectangle 119">
              <a:extLst>
                <a:ext uri="{FF2B5EF4-FFF2-40B4-BE49-F238E27FC236}">
                  <a16:creationId xmlns:a16="http://schemas.microsoft.com/office/drawing/2014/main" id="{833EC5CA-C50A-4E8F-4396-A674D077B536}"/>
                </a:ext>
              </a:extLst>
            </p:cNvPr>
            <p:cNvSpPr/>
            <p:nvPr/>
          </p:nvSpPr>
          <p:spPr>
            <a:xfrm>
              <a:off x="6698234"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求助</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1" name="Rectangle 120">
              <a:extLst>
                <a:ext uri="{FF2B5EF4-FFF2-40B4-BE49-F238E27FC236}">
                  <a16:creationId xmlns:a16="http://schemas.microsoft.com/office/drawing/2014/main" id="{6FA35C8F-4BA6-4B63-8398-1EFA3F7F501A}"/>
                </a:ext>
              </a:extLst>
            </p:cNvPr>
            <p:cNvSpPr/>
            <p:nvPr/>
          </p:nvSpPr>
          <p:spPr>
            <a:xfrm>
              <a:off x="7207250" y="2877030"/>
              <a:ext cx="144711"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2" name="Rectangle 121">
              <a:extLst>
                <a:ext uri="{FF2B5EF4-FFF2-40B4-BE49-F238E27FC236}">
                  <a16:creationId xmlns:a16="http://schemas.microsoft.com/office/drawing/2014/main" id="{21CE7864-017D-06E7-6EEE-1676C1A2B8D0}"/>
                </a:ext>
              </a:extLst>
            </p:cNvPr>
            <p:cNvSpPr/>
            <p:nvPr/>
          </p:nvSpPr>
          <p:spPr>
            <a:xfrm>
              <a:off x="7315454"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报表</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189678786"/>
      </p:ext>
    </p:extLst>
  </p:cSld>
  <p:clrMapOvr>
    <a:masterClrMapping/>
  </p:clrMapOvr>
  <p:transition>
    <p:fade/>
  </p:transition>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7222A36-14DF-414A-9D54-B7A05AE0513B}"/>
</file>

<file path=customXml/itemProps2.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3.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794</TotalTime>
  <Words>1829</Words>
  <Application>Microsoft Office PowerPoint</Application>
  <PresentationFormat>Widescreen</PresentationFormat>
  <Paragraphs>375</Paragraphs>
  <Slides>27</Slides>
  <Notes>4</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27</vt:i4>
      </vt:variant>
    </vt:vector>
  </HeadingPairs>
  <TitlesOfParts>
    <vt:vector size="55" baseType="lpstr">
      <vt:lpstr>Microsoft JhengHei Light</vt:lpstr>
      <vt:lpstr>Microsoft YaHei UI</vt:lpstr>
      <vt:lpstr>Muli</vt:lpstr>
      <vt:lpstr>PingFang SC</vt:lpstr>
      <vt:lpstr>Arial</vt:lpstr>
      <vt:lpstr>Calibri</vt:lpstr>
      <vt:lpstr>Dreaming Outloud Pro</vt:lpstr>
      <vt:lpstr>Dreaming Outloud Pro Regular</vt:lpstr>
      <vt:lpstr>Segoe UI</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White Template</vt:lpstr>
      <vt:lpstr>提示工程，嵌入和微调</vt:lpstr>
      <vt:lpstr>议程</vt:lpstr>
      <vt:lpstr>Prompt Engineering 入门</vt:lpstr>
      <vt:lpstr>Prompting 演示</vt:lpstr>
      <vt:lpstr>为什么使用提示词 Prompt</vt:lpstr>
      <vt:lpstr>防止幻觉和编造</vt:lpstr>
      <vt:lpstr>提示词技巧总结</vt:lpstr>
      <vt:lpstr>Prompt 设计的7个原则</vt:lpstr>
      <vt:lpstr>Prompt 7个原则</vt:lpstr>
      <vt:lpstr>Prompt 7个原则</vt:lpstr>
      <vt:lpstr>Prompt 7个原则</vt:lpstr>
      <vt:lpstr>Prompt 7个原则</vt:lpstr>
      <vt:lpstr>Prompt 7个原则</vt:lpstr>
      <vt:lpstr>Prompt 7个原则</vt:lpstr>
      <vt:lpstr>Prompt 7个原则</vt:lpstr>
      <vt:lpstr>知识库嵌入演示</vt:lpstr>
      <vt:lpstr>Prompt Tune vs Fine Tune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Hao Xu</cp:lastModifiedBy>
  <cp:revision>18</cp:revision>
  <dcterms:created xsi:type="dcterms:W3CDTF">2020-11-06T21:56:32Z</dcterms:created>
  <dcterms:modified xsi:type="dcterms:W3CDTF">2023-03-14T01:39:52Z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